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9" r:id="rId3"/>
    <p:sldId id="370" r:id="rId4"/>
    <p:sldId id="428" r:id="rId5"/>
    <p:sldId id="420" r:id="rId6"/>
    <p:sldId id="372" r:id="rId7"/>
    <p:sldId id="259" r:id="rId8"/>
    <p:sldId id="373" r:id="rId9"/>
    <p:sldId id="337" r:id="rId10"/>
    <p:sldId id="436" r:id="rId11"/>
    <p:sldId id="419" r:id="rId12"/>
    <p:sldId id="270" r:id="rId13"/>
    <p:sldId id="297" r:id="rId14"/>
    <p:sldId id="272" r:id="rId15"/>
    <p:sldId id="274" r:id="rId16"/>
    <p:sldId id="429" r:id="rId17"/>
    <p:sldId id="430" r:id="rId18"/>
    <p:sldId id="431" r:id="rId19"/>
    <p:sldId id="432" r:id="rId20"/>
    <p:sldId id="433" r:id="rId21"/>
    <p:sldId id="434" r:id="rId22"/>
    <p:sldId id="421" r:id="rId23"/>
    <p:sldId id="422" r:id="rId24"/>
    <p:sldId id="423" r:id="rId25"/>
    <p:sldId id="424" r:id="rId26"/>
    <p:sldId id="269" r:id="rId27"/>
    <p:sldId id="310" r:id="rId28"/>
    <p:sldId id="277" r:id="rId29"/>
    <p:sldId id="304" r:id="rId30"/>
    <p:sldId id="302" r:id="rId31"/>
    <p:sldId id="338" r:id="rId32"/>
    <p:sldId id="305" r:id="rId33"/>
    <p:sldId id="301" r:id="rId34"/>
    <p:sldId id="339" r:id="rId35"/>
    <p:sldId id="341" r:id="rId36"/>
    <p:sldId id="342" r:id="rId37"/>
    <p:sldId id="426" r:id="rId38"/>
    <p:sldId id="427" r:id="rId39"/>
    <p:sldId id="343" r:id="rId40"/>
    <p:sldId id="347" r:id="rId41"/>
    <p:sldId id="348" r:id="rId42"/>
    <p:sldId id="350" r:id="rId43"/>
    <p:sldId id="351" r:id="rId44"/>
    <p:sldId id="352" r:id="rId45"/>
    <p:sldId id="425" r:id="rId46"/>
    <p:sldId id="353" r:id="rId47"/>
    <p:sldId id="354" r:id="rId48"/>
    <p:sldId id="356" r:id="rId49"/>
    <p:sldId id="357" r:id="rId50"/>
    <p:sldId id="358" r:id="rId51"/>
    <p:sldId id="362" r:id="rId52"/>
    <p:sldId id="363" r:id="rId53"/>
    <p:sldId id="364" r:id="rId54"/>
    <p:sldId id="365" r:id="rId55"/>
    <p:sldId id="366" r:id="rId56"/>
    <p:sldId id="367"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660"/>
  </p:normalViewPr>
  <p:slideViewPr>
    <p:cSldViewPr>
      <p:cViewPr varScale="1">
        <p:scale>
          <a:sx n="81" d="100"/>
          <a:sy n="81" d="100"/>
        </p:scale>
        <p:origin x="160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09.04.2024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09.04.2024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09.04.2024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09.04.2024</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app.studysmarter.de/link-to?studyset=3782101&amp;summary=25192696&amp;language=en&amp;amp_device_id=DD4YAPWoVJE3Uu4ZGgs17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jpe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29891"/>
            <a:ext cx="7772400" cy="1470025"/>
          </a:xfrm>
        </p:spPr>
        <p:txBody>
          <a:bodyPr>
            <a:normAutofit fontScale="90000"/>
          </a:bodyPr>
          <a:lstStyle/>
          <a:p>
            <a:r>
              <a:rPr lang="en-US" b="1" dirty="0"/>
              <a:t>Laboratory work 9</a:t>
            </a:r>
            <a:br>
              <a:rPr lang="en-US" b="1" dirty="0"/>
            </a:br>
            <a:r>
              <a:rPr lang="en-US" dirty="0"/>
              <a:t>The morphological structure of the flower</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B68E706-ADA2-4FFA-8ADA-5F7E0DC7C42B}"/>
              </a:ext>
            </a:extLst>
          </p:cNvPr>
          <p:cNvPicPr>
            <a:picLocks noChangeAspect="1"/>
          </p:cNvPicPr>
          <p:nvPr/>
        </p:nvPicPr>
        <p:blipFill>
          <a:blip r:embed="rId2"/>
          <a:stretch>
            <a:fillRect/>
          </a:stretch>
        </p:blipFill>
        <p:spPr>
          <a:xfrm>
            <a:off x="1714500" y="1757362"/>
            <a:ext cx="5715000" cy="3343275"/>
          </a:xfrm>
          <a:prstGeom prst="rect">
            <a:avLst/>
          </a:prstGeom>
        </p:spPr>
      </p:pic>
    </p:spTree>
    <p:extLst>
      <p:ext uri="{BB962C8B-B14F-4D97-AF65-F5344CB8AC3E}">
        <p14:creationId xmlns:p14="http://schemas.microsoft.com/office/powerpoint/2010/main" val="157840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76672"/>
            <a:ext cx="8064896" cy="5544616"/>
          </a:xfrm>
        </p:spPr>
        <p:txBody>
          <a:bodyPr>
            <a:noAutofit/>
          </a:bodyPr>
          <a:lstStyle/>
          <a:p>
            <a:pPr marL="0" indent="0" algn="just">
              <a:spcBef>
                <a:spcPts val="0"/>
              </a:spcBef>
              <a:buNone/>
            </a:pPr>
            <a:r>
              <a:rPr lang="en-US" sz="2800" b="1" dirty="0"/>
              <a:t>Flower formula</a:t>
            </a:r>
          </a:p>
          <a:p>
            <a:pPr marL="0" indent="0" algn="just">
              <a:spcBef>
                <a:spcPts val="0"/>
              </a:spcBef>
              <a:buNone/>
            </a:pPr>
            <a:endParaRPr lang="en-US" sz="2000" dirty="0"/>
          </a:p>
          <a:p>
            <a:pPr marL="0" indent="0" algn="just">
              <a:spcBef>
                <a:spcPts val="0"/>
              </a:spcBef>
              <a:buNone/>
            </a:pPr>
            <a:endParaRPr lang="en-US" sz="2000" dirty="0"/>
          </a:p>
          <a:p>
            <a:pPr marL="0" indent="0" algn="just">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2000" dirty="0"/>
          </a:p>
          <a:p>
            <a:pPr marL="0" indent="0" algn="just">
              <a:lnSpc>
                <a:spcPct val="110000"/>
              </a:lnSpc>
              <a:spcBef>
                <a:spcPts val="0"/>
              </a:spcBef>
              <a:buNone/>
            </a:pPr>
            <a:endParaRPr lang="en-US" sz="800" dirty="0"/>
          </a:p>
          <a:p>
            <a:pPr marL="0" indent="0" algn="just">
              <a:lnSpc>
                <a:spcPct val="110000"/>
              </a:lnSpc>
              <a:spcBef>
                <a:spcPts val="0"/>
              </a:spcBef>
              <a:buNone/>
            </a:pPr>
            <a:r>
              <a:rPr lang="en-US" sz="2000" dirty="0"/>
              <a:t>The following signs are used to enrich formulas:</a:t>
            </a:r>
          </a:p>
          <a:p>
            <a:pPr marL="0" indent="0" algn="just">
              <a:lnSpc>
                <a:spcPct val="110000"/>
              </a:lnSpc>
              <a:spcBef>
                <a:spcPts val="0"/>
              </a:spcBef>
              <a:buNone/>
            </a:pPr>
            <a:r>
              <a:rPr lang="en-US" sz="2000" b="1" dirty="0"/>
              <a:t>PLUS </a:t>
            </a:r>
            <a:r>
              <a:rPr lang="en-US" sz="2000" dirty="0"/>
              <a:t>“+” is used to show different whorls; </a:t>
            </a:r>
            <a:r>
              <a:rPr lang="en-US" sz="2000" i="1" dirty="0"/>
              <a:t>minus </a:t>
            </a:r>
            <a:r>
              <a:rPr lang="en-US" sz="2000" dirty="0"/>
              <a:t>“–” shows variation; “_” = “</a:t>
            </a:r>
            <a:r>
              <a:rPr lang="en-US" sz="2000" i="1" dirty="0"/>
              <a:t>or</a:t>
            </a:r>
            <a:r>
              <a:rPr lang="en-US" sz="2000" dirty="0"/>
              <a:t>”</a:t>
            </a:r>
          </a:p>
          <a:p>
            <a:pPr marL="0" indent="0" algn="just">
              <a:lnSpc>
                <a:spcPct val="110000"/>
              </a:lnSpc>
              <a:spcBef>
                <a:spcPts val="0"/>
              </a:spcBef>
              <a:buNone/>
            </a:pPr>
            <a:r>
              <a:rPr lang="en-US" sz="2000" b="1" dirty="0"/>
              <a:t>BRACKETS </a:t>
            </a:r>
            <a:r>
              <a:rPr lang="en-US" sz="2000" dirty="0"/>
              <a:t>“[]” and “()” show fusion</a:t>
            </a:r>
          </a:p>
          <a:p>
            <a:pPr marL="0" indent="0" algn="just">
              <a:spcBef>
                <a:spcPts val="0"/>
              </a:spcBef>
              <a:buNone/>
            </a:pPr>
            <a:r>
              <a:rPr lang="en-US" sz="2000" b="1" dirty="0"/>
              <a:t>COMMA </a:t>
            </a:r>
            <a:r>
              <a:rPr lang="en-US" sz="2000" dirty="0"/>
              <a:t>“,” shows inequality of flower parts in one whorl</a:t>
            </a:r>
          </a:p>
          <a:p>
            <a:pPr marL="0" indent="0" algn="just">
              <a:spcBef>
                <a:spcPts val="0"/>
              </a:spcBef>
              <a:buNone/>
            </a:pPr>
            <a:r>
              <a:rPr lang="en-US" sz="2000" b="1" dirty="0"/>
              <a:t>MULTIPLICATION </a:t>
            </a:r>
            <a:r>
              <a:rPr lang="en-US" sz="2000" dirty="0"/>
              <a:t>“” shows splitting</a:t>
            </a:r>
          </a:p>
          <a:p>
            <a:pPr marL="0" indent="0" algn="just">
              <a:spcBef>
                <a:spcPts val="0"/>
              </a:spcBef>
              <a:buNone/>
            </a:pPr>
            <a:r>
              <a:rPr lang="en-US" sz="2000" b="1" dirty="0"/>
              <a:t>INFINITY </a:t>
            </a:r>
            <a:r>
              <a:rPr lang="en-US" sz="2000" dirty="0"/>
              <a:t>“1” shows indefinite number of more than 12 parts</a:t>
            </a:r>
          </a:p>
          <a:p>
            <a:pPr marL="0" indent="0" algn="just">
              <a:lnSpc>
                <a:spcPct val="110000"/>
              </a:lnSpc>
              <a:spcBef>
                <a:spcPts val="0"/>
              </a:spcBef>
              <a:buNone/>
            </a:pPr>
            <a:endParaRPr lang="en-US" sz="2000" dirty="0"/>
          </a:p>
          <a:p>
            <a:pPr marL="0" indent="0" algn="just">
              <a:lnSpc>
                <a:spcPct val="110000"/>
              </a:lnSpc>
              <a:spcBef>
                <a:spcPts val="0"/>
              </a:spcBef>
              <a:buNone/>
            </a:pPr>
            <a:endParaRPr lang="ru-RU" sz="2000"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1049" t="63650" r="4047" b="17450"/>
          <a:stretch/>
        </p:blipFill>
        <p:spPr>
          <a:xfrm>
            <a:off x="539552" y="1052736"/>
            <a:ext cx="8136904" cy="2412000"/>
          </a:xfrm>
          <a:prstGeom prst="rect">
            <a:avLst/>
          </a:prstGeom>
        </p:spPr>
      </p:pic>
    </p:spTree>
    <p:extLst>
      <p:ext uri="{BB962C8B-B14F-4D97-AF65-F5344CB8AC3E}">
        <p14:creationId xmlns:p14="http://schemas.microsoft.com/office/powerpoint/2010/main" val="170709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Documents\Karime\2018\Lectures\Biodiversity of plants\Lecture\22.jpg"/>
          <p:cNvPicPr>
            <a:picLocks noChangeAspect="1" noChangeArrowheads="1"/>
          </p:cNvPicPr>
          <p:nvPr/>
        </p:nvPicPr>
        <p:blipFill>
          <a:blip r:embed="rId2" cstate="print"/>
          <a:srcRect l="11114" r="11084" b="65735"/>
          <a:stretch>
            <a:fillRect/>
          </a:stretch>
        </p:blipFill>
        <p:spPr bwMode="auto">
          <a:xfrm>
            <a:off x="971600" y="548680"/>
            <a:ext cx="7539561" cy="4428000"/>
          </a:xfrm>
          <a:prstGeom prst="rect">
            <a:avLst/>
          </a:prstGeom>
          <a:noFill/>
        </p:spPr>
      </p:pic>
      <p:sp>
        <p:nvSpPr>
          <p:cNvPr id="7" name="Прямоугольник 6"/>
          <p:cNvSpPr/>
          <p:nvPr/>
        </p:nvSpPr>
        <p:spPr>
          <a:xfrm>
            <a:off x="1763688" y="5085184"/>
            <a:ext cx="4950296" cy="400110"/>
          </a:xfrm>
          <a:prstGeom prst="rect">
            <a:avLst/>
          </a:prstGeom>
        </p:spPr>
        <p:txBody>
          <a:bodyPr wrap="square">
            <a:spAutoFit/>
          </a:bodyPr>
          <a:lstStyle/>
          <a:p>
            <a:pPr algn="ctr"/>
            <a:r>
              <a:rPr lang="en-US" sz="2000" dirty="0"/>
              <a:t>Most important parts of the flower</a:t>
            </a:r>
          </a:p>
        </p:txBody>
      </p:sp>
    </p:spTree>
    <p:extLst>
      <p:ext uri="{BB962C8B-B14F-4D97-AF65-F5344CB8AC3E}">
        <p14:creationId xmlns:p14="http://schemas.microsoft.com/office/powerpoint/2010/main" val="347696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332656"/>
            <a:ext cx="7002837" cy="5616000"/>
          </a:xfrm>
          <a:prstGeom prst="rect">
            <a:avLst/>
          </a:prstGeom>
          <a:noFill/>
          <a:ln w="9525">
            <a:noFill/>
            <a:miter lim="800000"/>
            <a:headEnd/>
            <a:tailEnd/>
          </a:ln>
        </p:spPr>
      </p:pic>
      <p:sp>
        <p:nvSpPr>
          <p:cNvPr id="3" name="Прямоугольник 2"/>
          <p:cNvSpPr/>
          <p:nvPr/>
        </p:nvSpPr>
        <p:spPr>
          <a:xfrm>
            <a:off x="3419872" y="6165304"/>
            <a:ext cx="1741759" cy="400110"/>
          </a:xfrm>
          <a:prstGeom prst="rect">
            <a:avLst/>
          </a:prstGeom>
        </p:spPr>
        <p:txBody>
          <a:bodyPr wrap="none">
            <a:spAutoFit/>
          </a:bodyPr>
          <a:lstStyle/>
          <a:p>
            <a:r>
              <a:rPr lang="en-US" sz="2000" b="1" dirty="0"/>
              <a:t>Ovary position</a:t>
            </a: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352928" cy="1584175"/>
          </a:xfrm>
        </p:spPr>
        <p:txBody>
          <a:bodyPr>
            <a:normAutofit fontScale="92500"/>
          </a:bodyPr>
          <a:lstStyle/>
          <a:p>
            <a:pPr marL="0" indent="357188" algn="just">
              <a:spcBef>
                <a:spcPts val="0"/>
              </a:spcBef>
              <a:buNone/>
            </a:pPr>
            <a:r>
              <a:rPr lang="en-US" sz="2000" b="1" dirty="0"/>
              <a:t>Flower diagram </a:t>
            </a:r>
            <a:r>
              <a:rPr lang="en-US" sz="2000" dirty="0"/>
              <a:t>is a graphical way of flower description. This diagram is a kind of cross-section of the flower. Frequently, the structure of pistil is not shown on the diagram. Also, diagrams sometimes contain signs for the description of main stem (axis) and flower-related leaf (bract). The best way to show how to draw diagram is also graphical (Fig.1); formula of the flower shown there is</a:t>
            </a:r>
            <a:endParaRPr lang="ru-RU" sz="2000" dirty="0"/>
          </a:p>
        </p:txBody>
      </p:sp>
      <p:pic>
        <p:nvPicPr>
          <p:cNvPr id="4" name="Рисунок 3"/>
          <p:cNvPicPr>
            <a:picLocks noChangeAspect="1"/>
          </p:cNvPicPr>
          <p:nvPr/>
        </p:nvPicPr>
        <p:blipFill>
          <a:blip r:embed="rId2" cstate="print"/>
          <a:stretch>
            <a:fillRect/>
          </a:stretch>
        </p:blipFill>
        <p:spPr>
          <a:xfrm>
            <a:off x="2195736" y="2201762"/>
            <a:ext cx="4808167" cy="3564000"/>
          </a:xfrm>
          <a:prstGeom prst="rect">
            <a:avLst/>
          </a:prstGeom>
        </p:spPr>
      </p:pic>
      <p:sp>
        <p:nvSpPr>
          <p:cNvPr id="5" name="Прямоугольник 4"/>
          <p:cNvSpPr/>
          <p:nvPr/>
        </p:nvSpPr>
        <p:spPr>
          <a:xfrm>
            <a:off x="421281" y="6021288"/>
            <a:ext cx="8712968" cy="646331"/>
          </a:xfrm>
          <a:prstGeom prst="rect">
            <a:avLst/>
          </a:prstGeom>
        </p:spPr>
        <p:txBody>
          <a:bodyPr wrap="square">
            <a:spAutoFit/>
          </a:bodyPr>
          <a:lstStyle/>
          <a:p>
            <a:r>
              <a:rPr lang="en-US" dirty="0">
                <a:latin typeface="PTSerif-Bold"/>
              </a:rPr>
              <a:t>Fig. 1 </a:t>
            </a:r>
            <a:r>
              <a:rPr lang="en-US" b="1" dirty="0">
                <a:latin typeface="PTSerif-Bold"/>
              </a:rPr>
              <a:t>-  </a:t>
            </a:r>
            <a:r>
              <a:rPr lang="en-US" dirty="0">
                <a:latin typeface="PTSerif-Regular"/>
              </a:rPr>
              <a:t>How to draw a diagram (graphical explanation): compare numbers on plant and on diagram.</a:t>
            </a:r>
            <a:endParaRPr lang="ru-RU" dirty="0"/>
          </a:p>
        </p:txBody>
      </p:sp>
      <p:pic>
        <p:nvPicPr>
          <p:cNvPr id="6" name="Объект 3"/>
          <p:cNvPicPr>
            <a:picLocks noChangeAspect="1"/>
          </p:cNvPicPr>
          <p:nvPr/>
        </p:nvPicPr>
        <p:blipFill rotWithShape="1">
          <a:blip r:embed="rId3" cstate="print">
            <a:extLst>
              <a:ext uri="{28A0092B-C50C-407E-A947-70E740481C1C}">
                <a14:useLocalDpi xmlns:a14="http://schemas.microsoft.com/office/drawing/2010/main" val="0"/>
              </a:ext>
            </a:extLst>
          </a:blip>
          <a:srcRect l="71696" t="70157" r="12893" b="26025"/>
          <a:stretch/>
        </p:blipFill>
        <p:spPr>
          <a:xfrm>
            <a:off x="6228184" y="1412776"/>
            <a:ext cx="1449001" cy="504000"/>
          </a:xfrm>
          <a:prstGeom prst="rect">
            <a:avLst/>
          </a:prstGeom>
        </p:spPr>
      </p:pic>
    </p:spTree>
    <p:extLst>
      <p:ext uri="{BB962C8B-B14F-4D97-AF65-F5344CB8AC3E}">
        <p14:creationId xmlns:p14="http://schemas.microsoft.com/office/powerpoint/2010/main" val="293037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67544" y="2276872"/>
          <a:ext cx="8229600" cy="3474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000" b="1" dirty="0"/>
                        <a:t>MONOCOTS</a:t>
                      </a:r>
                      <a:r>
                        <a:rPr lang="en-US" sz="2000" dirty="0"/>
                        <a:t> </a:t>
                      </a:r>
                    </a:p>
                  </a:txBody>
                  <a:tcPr anchor="ctr"/>
                </a:tc>
                <a:tc>
                  <a:txBody>
                    <a:bodyPr/>
                    <a:lstStyle/>
                    <a:p>
                      <a:pPr algn="ctr"/>
                      <a:r>
                        <a:rPr lang="en-US" sz="2000" b="1"/>
                        <a:t>DICOTS</a:t>
                      </a:r>
                      <a:r>
                        <a:rPr lang="en-US" sz="2000"/>
                        <a:t> </a:t>
                      </a:r>
                    </a:p>
                  </a:txBody>
                  <a:tcPr anchor="ctr"/>
                </a:tc>
                <a:extLst>
                  <a:ext uri="{0D108BD9-81ED-4DB2-BD59-A6C34878D82A}">
                    <a16:rowId xmlns:a16="http://schemas.microsoft.com/office/drawing/2014/main" val="10000"/>
                  </a:ext>
                </a:extLst>
              </a:tr>
              <a:tr h="370840">
                <a:tc>
                  <a:txBody>
                    <a:bodyPr/>
                    <a:lstStyle/>
                    <a:p>
                      <a:pPr algn="l"/>
                      <a:r>
                        <a:rPr lang="en-US" sz="2000" dirty="0"/>
                        <a:t>Embryo with single cotyledon </a:t>
                      </a:r>
                    </a:p>
                  </a:txBody>
                  <a:tcPr anchor="ctr"/>
                </a:tc>
                <a:tc>
                  <a:txBody>
                    <a:bodyPr/>
                    <a:lstStyle/>
                    <a:p>
                      <a:pPr algn="l"/>
                      <a:r>
                        <a:rPr lang="en-US" sz="2000" dirty="0"/>
                        <a:t>Embryo with two cotyledons </a:t>
                      </a:r>
                    </a:p>
                  </a:txBody>
                  <a:tcPr anchor="ctr"/>
                </a:tc>
                <a:extLst>
                  <a:ext uri="{0D108BD9-81ED-4DB2-BD59-A6C34878D82A}">
                    <a16:rowId xmlns:a16="http://schemas.microsoft.com/office/drawing/2014/main" val="10001"/>
                  </a:ext>
                </a:extLst>
              </a:tr>
              <a:tr h="370840">
                <a:tc>
                  <a:txBody>
                    <a:bodyPr/>
                    <a:lstStyle/>
                    <a:p>
                      <a:pPr algn="l"/>
                      <a:r>
                        <a:rPr lang="en-US" sz="2000" dirty="0"/>
                        <a:t>Pollen with single furrow or pore </a:t>
                      </a:r>
                    </a:p>
                  </a:txBody>
                  <a:tcPr anchor="ctr"/>
                </a:tc>
                <a:tc>
                  <a:txBody>
                    <a:bodyPr/>
                    <a:lstStyle/>
                    <a:p>
                      <a:pPr algn="l"/>
                      <a:r>
                        <a:rPr lang="en-US" sz="2000"/>
                        <a:t>Pollen with three furrows or pores </a:t>
                      </a:r>
                    </a:p>
                  </a:txBody>
                  <a:tcPr anchor="ctr"/>
                </a:tc>
                <a:extLst>
                  <a:ext uri="{0D108BD9-81ED-4DB2-BD59-A6C34878D82A}">
                    <a16:rowId xmlns:a16="http://schemas.microsoft.com/office/drawing/2014/main" val="10002"/>
                  </a:ext>
                </a:extLst>
              </a:tr>
              <a:tr h="370840">
                <a:tc>
                  <a:txBody>
                    <a:bodyPr/>
                    <a:lstStyle/>
                    <a:p>
                      <a:pPr algn="l"/>
                      <a:r>
                        <a:rPr lang="en-US" sz="2000" dirty="0"/>
                        <a:t>Flower parts in multiples of three </a:t>
                      </a:r>
                    </a:p>
                  </a:txBody>
                  <a:tcPr anchor="ctr"/>
                </a:tc>
                <a:tc>
                  <a:txBody>
                    <a:bodyPr/>
                    <a:lstStyle/>
                    <a:p>
                      <a:pPr algn="l"/>
                      <a:r>
                        <a:rPr lang="en-US" sz="2000" dirty="0"/>
                        <a:t>Flower parts in multiples of four or five </a:t>
                      </a:r>
                    </a:p>
                  </a:txBody>
                  <a:tcPr anchor="ctr"/>
                </a:tc>
                <a:extLst>
                  <a:ext uri="{0D108BD9-81ED-4DB2-BD59-A6C34878D82A}">
                    <a16:rowId xmlns:a16="http://schemas.microsoft.com/office/drawing/2014/main" val="10003"/>
                  </a:ext>
                </a:extLst>
              </a:tr>
              <a:tr h="370840">
                <a:tc>
                  <a:txBody>
                    <a:bodyPr/>
                    <a:lstStyle/>
                    <a:p>
                      <a:pPr algn="l"/>
                      <a:r>
                        <a:rPr lang="en-US" sz="2000" dirty="0"/>
                        <a:t>Major leaf veins parallel </a:t>
                      </a:r>
                    </a:p>
                  </a:txBody>
                  <a:tcPr anchor="ctr"/>
                </a:tc>
                <a:tc>
                  <a:txBody>
                    <a:bodyPr/>
                    <a:lstStyle/>
                    <a:p>
                      <a:pPr algn="l"/>
                      <a:r>
                        <a:rPr lang="en-US" sz="2000" dirty="0"/>
                        <a:t>Major leaf veins reticulated </a:t>
                      </a:r>
                    </a:p>
                  </a:txBody>
                  <a:tcPr anchor="ctr"/>
                </a:tc>
                <a:extLst>
                  <a:ext uri="{0D108BD9-81ED-4DB2-BD59-A6C34878D82A}">
                    <a16:rowId xmlns:a16="http://schemas.microsoft.com/office/drawing/2014/main" val="10004"/>
                  </a:ext>
                </a:extLst>
              </a:tr>
              <a:tr h="370840">
                <a:tc>
                  <a:txBody>
                    <a:bodyPr/>
                    <a:lstStyle/>
                    <a:p>
                      <a:pPr algn="l"/>
                      <a:r>
                        <a:rPr lang="en-US" sz="2000"/>
                        <a:t>Stem vacular bundles scattered </a:t>
                      </a:r>
                    </a:p>
                  </a:txBody>
                  <a:tcPr anchor="ctr"/>
                </a:tc>
                <a:tc>
                  <a:txBody>
                    <a:bodyPr/>
                    <a:lstStyle/>
                    <a:p>
                      <a:pPr algn="l"/>
                      <a:r>
                        <a:rPr lang="en-US" sz="2000" dirty="0"/>
                        <a:t>Stem vascular bundles in a ring </a:t>
                      </a:r>
                    </a:p>
                  </a:txBody>
                  <a:tcPr anchor="ctr"/>
                </a:tc>
                <a:extLst>
                  <a:ext uri="{0D108BD9-81ED-4DB2-BD59-A6C34878D82A}">
                    <a16:rowId xmlns:a16="http://schemas.microsoft.com/office/drawing/2014/main" val="10005"/>
                  </a:ext>
                </a:extLst>
              </a:tr>
              <a:tr h="370840">
                <a:tc>
                  <a:txBody>
                    <a:bodyPr/>
                    <a:lstStyle/>
                    <a:p>
                      <a:pPr algn="l"/>
                      <a:r>
                        <a:rPr lang="en-US" sz="2000"/>
                        <a:t>Roots are adventitious </a:t>
                      </a:r>
                    </a:p>
                  </a:txBody>
                  <a:tcPr anchor="ctr"/>
                </a:tc>
                <a:tc>
                  <a:txBody>
                    <a:bodyPr/>
                    <a:lstStyle/>
                    <a:p>
                      <a:pPr algn="l"/>
                      <a:r>
                        <a:rPr lang="en-US" sz="2000" dirty="0"/>
                        <a:t>Roots develop from </a:t>
                      </a:r>
                      <a:r>
                        <a:rPr lang="en-US" sz="2000" dirty="0" err="1"/>
                        <a:t>radicle</a:t>
                      </a:r>
                      <a:r>
                        <a:rPr lang="en-US" sz="2000" dirty="0"/>
                        <a:t> </a:t>
                      </a:r>
                    </a:p>
                  </a:txBody>
                  <a:tcPr anchor="ctr"/>
                </a:tc>
                <a:extLst>
                  <a:ext uri="{0D108BD9-81ED-4DB2-BD59-A6C34878D82A}">
                    <a16:rowId xmlns:a16="http://schemas.microsoft.com/office/drawing/2014/main" val="10006"/>
                  </a:ext>
                </a:extLst>
              </a:tr>
              <a:tr h="370840">
                <a:tc>
                  <a:txBody>
                    <a:bodyPr/>
                    <a:lstStyle/>
                    <a:p>
                      <a:pPr algn="l"/>
                      <a:r>
                        <a:rPr lang="en-US" sz="2000"/>
                        <a:t>Secondary growth absent </a:t>
                      </a:r>
                    </a:p>
                  </a:txBody>
                  <a:tcPr anchor="ctr"/>
                </a:tc>
                <a:tc>
                  <a:txBody>
                    <a:bodyPr/>
                    <a:lstStyle/>
                    <a:p>
                      <a:pPr algn="l"/>
                      <a:r>
                        <a:rPr lang="en-US" sz="2000" dirty="0"/>
                        <a:t>Secondary growth often present </a:t>
                      </a:r>
                    </a:p>
                  </a:txBody>
                  <a:tcPr anchor="ctr"/>
                </a:tc>
                <a:extLst>
                  <a:ext uri="{0D108BD9-81ED-4DB2-BD59-A6C34878D82A}">
                    <a16:rowId xmlns:a16="http://schemas.microsoft.com/office/drawing/2014/main" val="10007"/>
                  </a:ext>
                </a:extLst>
              </a:tr>
            </a:tbl>
          </a:graphicData>
        </a:graphic>
      </p:graphicFrame>
      <p:sp>
        <p:nvSpPr>
          <p:cNvPr id="5" name="Прямоугольник 4"/>
          <p:cNvSpPr/>
          <p:nvPr/>
        </p:nvSpPr>
        <p:spPr>
          <a:xfrm>
            <a:off x="611560" y="260648"/>
            <a:ext cx="8208912" cy="707886"/>
          </a:xfrm>
          <a:prstGeom prst="rect">
            <a:avLst/>
          </a:prstGeom>
        </p:spPr>
        <p:txBody>
          <a:bodyPr wrap="square">
            <a:spAutoFit/>
          </a:bodyPr>
          <a:lstStyle/>
          <a:p>
            <a:pPr algn="ctr"/>
            <a:r>
              <a:rPr lang="en-US" sz="2000" dirty="0"/>
              <a:t>Traditionally, the flowering plants have been divided into two major groups, or </a:t>
            </a:r>
            <a:r>
              <a:rPr lang="en-US" sz="2000" b="1" dirty="0"/>
              <a:t>classes</a:t>
            </a:r>
            <a:r>
              <a:rPr lang="en-US" sz="2000" dirty="0"/>
              <a:t>,: the </a:t>
            </a:r>
            <a:r>
              <a:rPr lang="en-US" sz="2000" b="1" dirty="0" err="1"/>
              <a:t>Dicots</a:t>
            </a:r>
            <a:r>
              <a:rPr lang="en-US" sz="2000" b="1" dirty="0"/>
              <a:t> (</a:t>
            </a:r>
            <a:r>
              <a:rPr lang="en-US" sz="2000" b="1" dirty="0" err="1"/>
              <a:t>Magnoliopsida</a:t>
            </a:r>
            <a:r>
              <a:rPr lang="en-US" sz="2000" dirty="0"/>
              <a:t>) and the </a:t>
            </a:r>
            <a:r>
              <a:rPr lang="en-US" sz="2000" b="1" dirty="0"/>
              <a:t>Monocots</a:t>
            </a:r>
            <a:r>
              <a:rPr lang="en-US" sz="2000" dirty="0"/>
              <a:t> </a:t>
            </a:r>
            <a:r>
              <a:rPr lang="en-US" sz="2000" b="1" dirty="0"/>
              <a:t>(</a:t>
            </a:r>
            <a:r>
              <a:rPr lang="en-US" sz="2000" b="1" dirty="0" err="1"/>
              <a:t>Liliopsida</a:t>
            </a:r>
            <a:r>
              <a:rPr lang="en-US" sz="2000" b="1" dirty="0"/>
              <a:t>).</a:t>
            </a:r>
            <a:endParaRPr lang="ru-RU" sz="2000" b="1" dirty="0"/>
          </a:p>
        </p:txBody>
      </p:sp>
      <p:sp>
        <p:nvSpPr>
          <p:cNvPr id="6" name="Прямоугольник 5"/>
          <p:cNvSpPr/>
          <p:nvPr/>
        </p:nvSpPr>
        <p:spPr>
          <a:xfrm>
            <a:off x="827584" y="1196752"/>
            <a:ext cx="7416824" cy="707886"/>
          </a:xfrm>
          <a:prstGeom prst="rect">
            <a:avLst/>
          </a:prstGeom>
        </p:spPr>
        <p:txBody>
          <a:bodyPr wrap="square">
            <a:spAutoFit/>
          </a:bodyPr>
          <a:lstStyle/>
          <a:p>
            <a:pPr algn="ctr"/>
            <a:r>
              <a:rPr lang="en-US" sz="2000" dirty="0"/>
              <a:t>The table summarizes the major morphological differences between monocots and </a:t>
            </a:r>
            <a:r>
              <a:rPr lang="en-US" sz="2000" dirty="0" err="1"/>
              <a:t>dicots</a:t>
            </a:r>
            <a:r>
              <a:rPr lang="en-US" sz="2000" dirty="0"/>
              <a:t>.</a:t>
            </a:r>
            <a:endParaRPr lang="ru-RU"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DD5EED-7989-42AD-BD0E-D891620CCF2F}"/>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4C60EF15-6603-4EF2-A722-17AB5DEA109B}"/>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FED75BAE-528C-4FA1-B8C6-386CFE8C86D3}"/>
              </a:ext>
            </a:extLst>
          </p:cNvPr>
          <p:cNvPicPr>
            <a:picLocks noChangeAspect="1"/>
          </p:cNvPicPr>
          <p:nvPr/>
        </p:nvPicPr>
        <p:blipFill rotWithShape="1">
          <a:blip r:embed="rId2"/>
          <a:srcRect l="30312" t="14445" r="10626" b="17800"/>
          <a:stretch/>
        </p:blipFill>
        <p:spPr>
          <a:xfrm>
            <a:off x="317609" y="548680"/>
            <a:ext cx="8369191" cy="5400600"/>
          </a:xfrm>
          <a:prstGeom prst="rect">
            <a:avLst/>
          </a:prstGeom>
        </p:spPr>
      </p:pic>
    </p:spTree>
    <p:extLst>
      <p:ext uri="{BB962C8B-B14F-4D97-AF65-F5344CB8AC3E}">
        <p14:creationId xmlns:p14="http://schemas.microsoft.com/office/powerpoint/2010/main" val="1770256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BFC08-D1BC-4FE6-A09F-C2AF78BA7CD4}"/>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578DCCDD-3BA4-40A8-A150-5BD7A3D1973B}"/>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A9E3650C-846C-463F-8963-E2380CCC2249}"/>
              </a:ext>
            </a:extLst>
          </p:cNvPr>
          <p:cNvPicPr>
            <a:picLocks noChangeAspect="1"/>
          </p:cNvPicPr>
          <p:nvPr/>
        </p:nvPicPr>
        <p:blipFill rotWithShape="1">
          <a:blip r:embed="rId2"/>
          <a:srcRect l="29525" t="14445" r="11413" b="8000"/>
          <a:stretch/>
        </p:blipFill>
        <p:spPr>
          <a:xfrm>
            <a:off x="575556" y="222389"/>
            <a:ext cx="7992888" cy="5903776"/>
          </a:xfrm>
          <a:prstGeom prst="rect">
            <a:avLst/>
          </a:prstGeom>
        </p:spPr>
      </p:pic>
    </p:spTree>
    <p:extLst>
      <p:ext uri="{BB962C8B-B14F-4D97-AF65-F5344CB8AC3E}">
        <p14:creationId xmlns:p14="http://schemas.microsoft.com/office/powerpoint/2010/main" val="3805787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DA52AD-7E9A-4829-A9D1-94F3EFDC72A0}"/>
              </a:ext>
            </a:extLst>
          </p:cNvPr>
          <p:cNvSpPr>
            <a:spLocks noGrp="1"/>
          </p:cNvSpPr>
          <p:nvPr>
            <p:ph type="title"/>
          </p:nvPr>
        </p:nvSpPr>
        <p:spPr/>
        <p:txBody>
          <a:bodyPr/>
          <a:lstStyle/>
          <a:p>
            <a:r>
              <a:rPr lang="en-GB" b="1" dirty="0"/>
              <a:t>Pollination</a:t>
            </a:r>
            <a:endParaRPr lang="ru-KZ" b="1" dirty="0"/>
          </a:p>
        </p:txBody>
      </p:sp>
      <p:sp>
        <p:nvSpPr>
          <p:cNvPr id="3" name="Объект 2">
            <a:extLst>
              <a:ext uri="{FF2B5EF4-FFF2-40B4-BE49-F238E27FC236}">
                <a16:creationId xmlns:a16="http://schemas.microsoft.com/office/drawing/2014/main" id="{DFC3A9BC-314A-42DB-966D-5D4BBA5733B3}"/>
              </a:ext>
            </a:extLst>
          </p:cNvPr>
          <p:cNvSpPr>
            <a:spLocks noGrp="1"/>
          </p:cNvSpPr>
          <p:nvPr>
            <p:ph idx="1"/>
          </p:nvPr>
        </p:nvSpPr>
        <p:spPr/>
        <p:txBody>
          <a:bodyPr>
            <a:normAutofit fontScale="85000" lnSpcReduction="10000"/>
          </a:bodyPr>
          <a:lstStyle/>
          <a:p>
            <a:r>
              <a:rPr lang="en-US" dirty="0"/>
              <a:t>The stamens and pistils are directly involved with the production of seed. The </a:t>
            </a:r>
            <a:r>
              <a:rPr lang="en-US" b="1" dirty="0"/>
              <a:t>stamen</a:t>
            </a:r>
            <a:r>
              <a:rPr lang="en-US" dirty="0"/>
              <a:t> bears microsporangia (spore cases) in which are developed numerous microspores (potential pollen grains); the </a:t>
            </a:r>
            <a:r>
              <a:rPr lang="en-US" b="1" dirty="0"/>
              <a:t>pistil</a:t>
            </a:r>
            <a:r>
              <a:rPr lang="en-US" dirty="0"/>
              <a:t> bears ovules, each enclosing an egg cell. </a:t>
            </a:r>
          </a:p>
          <a:p>
            <a:r>
              <a:rPr lang="en-US" dirty="0"/>
              <a:t>When a microspore germinates, it is known as a </a:t>
            </a:r>
            <a:r>
              <a:rPr lang="en-US" b="1" dirty="0"/>
              <a:t>pollen grain. </a:t>
            </a:r>
            <a:r>
              <a:rPr lang="en-US" dirty="0"/>
              <a:t>When the pollen sacs in a stamen’s anther are ripe, the anther releases them and the pollen is shed. Fertilization can occur only if the pollen grains are transferred from the anther to the stigma of a pistil, a process known as </a:t>
            </a:r>
            <a:r>
              <a:rPr lang="en-US" b="1" dirty="0"/>
              <a:t>pollination.</a:t>
            </a:r>
            <a:endParaRPr lang="ru-KZ" b="1" dirty="0"/>
          </a:p>
        </p:txBody>
      </p:sp>
    </p:spTree>
    <p:extLst>
      <p:ext uri="{BB962C8B-B14F-4D97-AF65-F5344CB8AC3E}">
        <p14:creationId xmlns:p14="http://schemas.microsoft.com/office/powerpoint/2010/main" val="137745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4576B6-AFA9-4587-955B-3F1684163644}"/>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6487DE4F-616A-43CD-9999-8FCC41EC8D56}"/>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A4802AF6-1BAB-4E1D-BE33-6EC73338763C}"/>
              </a:ext>
            </a:extLst>
          </p:cNvPr>
          <p:cNvPicPr>
            <a:picLocks noChangeAspect="1"/>
          </p:cNvPicPr>
          <p:nvPr/>
        </p:nvPicPr>
        <p:blipFill rotWithShape="1">
          <a:blip r:embed="rId2"/>
          <a:srcRect l="29524" t="14445" r="3539" b="6600"/>
          <a:stretch/>
        </p:blipFill>
        <p:spPr>
          <a:xfrm>
            <a:off x="556457" y="703256"/>
            <a:ext cx="8031085" cy="5328592"/>
          </a:xfrm>
          <a:prstGeom prst="rect">
            <a:avLst/>
          </a:prstGeom>
        </p:spPr>
      </p:pic>
    </p:spTree>
    <p:extLst>
      <p:ext uri="{BB962C8B-B14F-4D97-AF65-F5344CB8AC3E}">
        <p14:creationId xmlns:p14="http://schemas.microsoft.com/office/powerpoint/2010/main" val="200207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C44117-B2CA-44D7-836F-F93D336C3318}"/>
              </a:ext>
            </a:extLst>
          </p:cNvPr>
          <p:cNvSpPr>
            <a:spLocks noGrp="1"/>
          </p:cNvSpPr>
          <p:nvPr>
            <p:ph type="title"/>
          </p:nvPr>
        </p:nvSpPr>
        <p:spPr/>
        <p:txBody>
          <a:bodyPr>
            <a:normAutofit/>
          </a:bodyPr>
          <a:lstStyle/>
          <a:p>
            <a:r>
              <a:rPr lang="en-US" sz="4400" i="1" dirty="0">
                <a:solidFill>
                  <a:schemeClr val="accent1">
                    <a:lumMod val="75000"/>
                  </a:schemeClr>
                </a:solidFill>
                <a:latin typeface="Aharoni" pitchFamily="2" charset="-79"/>
                <a:cs typeface="Aharoni" pitchFamily="2" charset="-79"/>
              </a:rPr>
              <a:t>Flowering Plants</a:t>
            </a:r>
            <a:endParaRPr lang="ru-KZ" dirty="0"/>
          </a:p>
        </p:txBody>
      </p:sp>
      <p:sp>
        <p:nvSpPr>
          <p:cNvPr id="3" name="Объект 2">
            <a:extLst>
              <a:ext uri="{FF2B5EF4-FFF2-40B4-BE49-F238E27FC236}">
                <a16:creationId xmlns:a16="http://schemas.microsoft.com/office/drawing/2014/main" id="{ACF1EAED-7AC8-4529-AEF0-05DBCD3DEE84}"/>
              </a:ext>
            </a:extLst>
          </p:cNvPr>
          <p:cNvSpPr>
            <a:spLocks noGrp="1"/>
          </p:cNvSpPr>
          <p:nvPr>
            <p:ph idx="1"/>
          </p:nvPr>
        </p:nvSpPr>
        <p:spPr/>
        <p:txBody>
          <a:bodyPr>
            <a:normAutofit fontScale="70000" lnSpcReduction="20000"/>
          </a:bodyPr>
          <a:lstStyle/>
          <a:p>
            <a:pPr indent="447675" algn="just"/>
            <a:r>
              <a:rPr lang="en-US" sz="3400" dirty="0"/>
              <a:t>The flowering plants, or angiosperms (also called </a:t>
            </a:r>
            <a:r>
              <a:rPr lang="en-US" sz="3400" dirty="0">
                <a:solidFill>
                  <a:schemeClr val="accent1">
                    <a:lumMod val="75000"/>
                  </a:schemeClr>
                </a:solidFill>
              </a:rPr>
              <a:t>Angiospermae, </a:t>
            </a:r>
            <a:r>
              <a:rPr lang="en-US" sz="3400" dirty="0" err="1">
                <a:solidFill>
                  <a:schemeClr val="accent1">
                    <a:lumMod val="75000"/>
                  </a:schemeClr>
                </a:solidFill>
              </a:rPr>
              <a:t>Magnoliophyta</a:t>
            </a:r>
            <a:r>
              <a:rPr lang="en-US" sz="3400" dirty="0">
                <a:solidFill>
                  <a:schemeClr val="accent1">
                    <a:lumMod val="75000"/>
                  </a:schemeClr>
                </a:solidFill>
              </a:rPr>
              <a:t>, </a:t>
            </a:r>
            <a:r>
              <a:rPr lang="en-US" sz="3400" dirty="0"/>
              <a:t>or</a:t>
            </a:r>
            <a:r>
              <a:rPr lang="en-US" sz="3400" dirty="0">
                <a:solidFill>
                  <a:schemeClr val="accent1">
                    <a:lumMod val="75000"/>
                  </a:schemeClr>
                </a:solidFill>
              </a:rPr>
              <a:t> Anthophyta</a:t>
            </a:r>
            <a:r>
              <a:rPr lang="en-US" sz="3400" dirty="0"/>
              <a:t>),</a:t>
            </a:r>
            <a:r>
              <a:rPr lang="en-US" sz="3400" b="1" dirty="0"/>
              <a:t> </a:t>
            </a:r>
            <a:r>
              <a:rPr lang="en-US" sz="3400" dirty="0"/>
              <a:t>are a monophyletic group currently thought to be the sister group to the gymnosperms. Angiosperms are by far the most numerous, diverse, and “successful” existing plant group, containing well over 95% of all land plant species alive today.</a:t>
            </a:r>
          </a:p>
          <a:p>
            <a:pPr indent="447675" algn="just"/>
            <a:endParaRPr lang="en-US" sz="1100" dirty="0"/>
          </a:p>
          <a:p>
            <a:pPr indent="447675" algn="just"/>
            <a:r>
              <a:rPr lang="en-US" sz="3400" dirty="0"/>
              <a:t>Actually, flowering plants grow in every habitable region and are dominant in some aquatic and most terrestrial ecosystems, the notable exception to the latter being coniferous forests. </a:t>
            </a:r>
          </a:p>
          <a:p>
            <a:pPr indent="447675" algn="just"/>
            <a:r>
              <a:rPr lang="en-US" sz="3400" dirty="0"/>
              <a:t>Angiosperms comprise the great bulk of our economically important plants, including our most valuable food crops.</a:t>
            </a:r>
            <a:endParaRPr lang="ru-RU" sz="3400" dirty="0"/>
          </a:p>
          <a:p>
            <a:endParaRPr lang="ru-KZ" dirty="0"/>
          </a:p>
        </p:txBody>
      </p:sp>
    </p:spTree>
    <p:extLst>
      <p:ext uri="{BB962C8B-B14F-4D97-AF65-F5344CB8AC3E}">
        <p14:creationId xmlns:p14="http://schemas.microsoft.com/office/powerpoint/2010/main" val="417276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906B05-8944-4505-A4BB-E3903FECF8F7}"/>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63EDA0C5-04CA-46CC-8878-149E47F2AEE8}"/>
              </a:ext>
            </a:extLst>
          </p:cNvPr>
          <p:cNvSpPr>
            <a:spLocks noGrp="1"/>
          </p:cNvSpPr>
          <p:nvPr>
            <p:ph idx="1"/>
          </p:nvPr>
        </p:nvSpPr>
        <p:spPr/>
        <p:txBody>
          <a:bodyPr/>
          <a:lstStyle/>
          <a:p>
            <a:r>
              <a:rPr lang="en-US" dirty="0"/>
              <a:t>There are two chief kinds of pollination: </a:t>
            </a:r>
          </a:p>
          <a:p>
            <a:r>
              <a:rPr lang="en-US" b="1" dirty="0"/>
              <a:t>(1) self-pollination, </a:t>
            </a:r>
            <a:r>
              <a:rPr lang="en-US" dirty="0"/>
              <a:t>the pollination of a stigma by pollen from the same flower or another flower on the same plant; </a:t>
            </a:r>
          </a:p>
          <a:p>
            <a:r>
              <a:rPr lang="en-US" b="1" dirty="0"/>
              <a:t>(2) cross-pollination, </a:t>
            </a:r>
            <a:r>
              <a:rPr lang="en-US" dirty="0"/>
              <a:t>the transfer of pollen from the anther of a flower of one plant to the stigma of the flower of another plant of the same species.</a:t>
            </a:r>
            <a:endParaRPr lang="ru-KZ" dirty="0"/>
          </a:p>
        </p:txBody>
      </p:sp>
    </p:spTree>
    <p:extLst>
      <p:ext uri="{BB962C8B-B14F-4D97-AF65-F5344CB8AC3E}">
        <p14:creationId xmlns:p14="http://schemas.microsoft.com/office/powerpoint/2010/main" val="2073891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A2121B-6955-4B8E-A817-CFD40E892311}"/>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AF8B0CE6-3DF8-4633-ADC8-0E6838E58C56}"/>
              </a:ext>
            </a:extLst>
          </p:cNvPr>
          <p:cNvSpPr>
            <a:spLocks noGrp="1"/>
          </p:cNvSpPr>
          <p:nvPr>
            <p:ph idx="1"/>
          </p:nvPr>
        </p:nvSpPr>
        <p:spPr/>
        <p:txBody>
          <a:bodyPr>
            <a:normAutofit fontScale="85000" lnSpcReduction="20000"/>
          </a:bodyPr>
          <a:lstStyle/>
          <a:p>
            <a:r>
              <a:rPr lang="en-US" dirty="0"/>
              <a:t>After a pollen grain has reached the stigma, it germinates, and a pollen tube protrudes from it. This tube, containing </a:t>
            </a:r>
            <a:r>
              <a:rPr lang="en-US" b="1" dirty="0"/>
              <a:t>two male gametes (sperms), </a:t>
            </a:r>
            <a:r>
              <a:rPr lang="en-US" dirty="0"/>
              <a:t>extends into the ovary and reaches the ovule, discharging its gametes so that </a:t>
            </a:r>
            <a:r>
              <a:rPr lang="en-US" b="1" dirty="0"/>
              <a:t>one fertilizes the egg cell</a:t>
            </a:r>
            <a:r>
              <a:rPr lang="en-US" dirty="0"/>
              <a:t>, which </a:t>
            </a:r>
            <a:r>
              <a:rPr lang="en-US" b="1" dirty="0"/>
              <a:t>becomes an embryo</a:t>
            </a:r>
            <a:r>
              <a:rPr lang="en-US" dirty="0"/>
              <a:t>, and the other joins with </a:t>
            </a:r>
            <a:r>
              <a:rPr lang="en-US" b="1" dirty="0"/>
              <a:t>two polar nuclei to form the endosperm. </a:t>
            </a:r>
            <a:r>
              <a:rPr lang="en-US" dirty="0"/>
              <a:t>(Normally many pollen grains fall on a stigma; they all may germinate, but only one pollen tube enters any one ovule.) Following fertilization, the </a:t>
            </a:r>
            <a:r>
              <a:rPr lang="en-US" b="1" dirty="0"/>
              <a:t>embryo is on its way to becoming a seed</a:t>
            </a:r>
            <a:r>
              <a:rPr lang="en-US" dirty="0"/>
              <a:t>, and at this time the </a:t>
            </a:r>
            <a:r>
              <a:rPr lang="en-US" b="1" dirty="0"/>
              <a:t>ovary itself enlarges to form the fruit.</a:t>
            </a:r>
            <a:endParaRPr lang="ru-KZ" b="1" dirty="0"/>
          </a:p>
        </p:txBody>
      </p:sp>
    </p:spTree>
    <p:extLst>
      <p:ext uri="{BB962C8B-B14F-4D97-AF65-F5344CB8AC3E}">
        <p14:creationId xmlns:p14="http://schemas.microsoft.com/office/powerpoint/2010/main" val="3048841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FE8B87-921F-4F4E-82B8-0E02A8892774}"/>
              </a:ext>
            </a:extLst>
          </p:cNvPr>
          <p:cNvSpPr>
            <a:spLocks noGrp="1"/>
          </p:cNvSpPr>
          <p:nvPr>
            <p:ph type="title"/>
          </p:nvPr>
        </p:nvSpPr>
        <p:spPr/>
        <p:txBody>
          <a:bodyPr/>
          <a:lstStyle/>
          <a:p>
            <a:r>
              <a:rPr lang="en-GB" b="1" dirty="0">
                <a:solidFill>
                  <a:schemeClr val="tx2"/>
                </a:solidFill>
              </a:rPr>
              <a:t>Double fertilization</a:t>
            </a:r>
            <a:endParaRPr lang="ru-KZ" b="1" dirty="0">
              <a:solidFill>
                <a:schemeClr val="tx2"/>
              </a:solidFill>
            </a:endParaRPr>
          </a:p>
        </p:txBody>
      </p:sp>
      <p:sp>
        <p:nvSpPr>
          <p:cNvPr id="3" name="Объект 2">
            <a:extLst>
              <a:ext uri="{FF2B5EF4-FFF2-40B4-BE49-F238E27FC236}">
                <a16:creationId xmlns:a16="http://schemas.microsoft.com/office/drawing/2014/main" id="{B20984D8-F6E5-44E1-988D-E158654EA174}"/>
              </a:ext>
            </a:extLst>
          </p:cNvPr>
          <p:cNvSpPr>
            <a:spLocks noGrp="1"/>
          </p:cNvSpPr>
          <p:nvPr>
            <p:ph idx="1"/>
          </p:nvPr>
        </p:nvSpPr>
        <p:spPr/>
        <p:txBody>
          <a:bodyPr>
            <a:normAutofit fontScale="85000" lnSpcReduction="10000"/>
          </a:bodyPr>
          <a:lstStyle/>
          <a:p>
            <a:r>
              <a:rPr lang="en-US" b="1" i="0" dirty="0">
                <a:solidFill>
                  <a:srgbClr val="393E42"/>
                </a:solidFill>
                <a:effectLst/>
                <a:latin typeface="Proxima Nova"/>
              </a:rPr>
              <a:t>The male gametophyte (pollen grain) is produced in the anther of the stamen.</a:t>
            </a:r>
            <a:r>
              <a:rPr lang="en-US" b="0" i="0" dirty="0">
                <a:solidFill>
                  <a:srgbClr val="393E42"/>
                </a:solidFill>
                <a:effectLst/>
                <a:latin typeface="Proxima Nova"/>
              </a:rPr>
              <a:t> The gynoecium is the female reproductive part composed of carpels or pistils. </a:t>
            </a:r>
            <a:r>
              <a:rPr lang="en-US" b="1" i="0" dirty="0">
                <a:solidFill>
                  <a:srgbClr val="393E42"/>
                </a:solidFill>
                <a:effectLst/>
                <a:latin typeface="Proxima Nova"/>
              </a:rPr>
              <a:t>The female gametophyte (embryo sac) is produced in the ovule enclosed by the ovary.</a:t>
            </a:r>
          </a:p>
          <a:p>
            <a:r>
              <a:rPr lang="en-US" b="0" i="0" dirty="0">
                <a:solidFill>
                  <a:srgbClr val="393E42"/>
                </a:solidFill>
                <a:effectLst/>
                <a:latin typeface="Proxima Nova"/>
              </a:rPr>
              <a:t>Before fertilization, the female and male gametes have been produced in the gametophytes (although male gametes are sometimes produced after the pollen grain reaches a flower pistil).</a:t>
            </a:r>
            <a:endParaRPr lang="ru-KZ" dirty="0"/>
          </a:p>
        </p:txBody>
      </p:sp>
    </p:spTree>
    <p:extLst>
      <p:ext uri="{BB962C8B-B14F-4D97-AF65-F5344CB8AC3E}">
        <p14:creationId xmlns:p14="http://schemas.microsoft.com/office/powerpoint/2010/main" val="1233725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E9328AA-0663-40B4-B651-20CFA71438F0}"/>
              </a:ext>
            </a:extLst>
          </p:cNvPr>
          <p:cNvSpPr>
            <a:spLocks noGrp="1"/>
          </p:cNvSpPr>
          <p:nvPr>
            <p:ph idx="1"/>
          </p:nvPr>
        </p:nvSpPr>
        <p:spPr>
          <a:xfrm>
            <a:off x="457200" y="764704"/>
            <a:ext cx="8229600" cy="5328592"/>
          </a:xfrm>
        </p:spPr>
        <p:txBody>
          <a:bodyPr>
            <a:normAutofit fontScale="70000" lnSpcReduction="20000"/>
          </a:bodyPr>
          <a:lstStyle/>
          <a:p>
            <a:pPr algn="l"/>
            <a:r>
              <a:rPr lang="en-US" b="0" i="0" dirty="0">
                <a:solidFill>
                  <a:srgbClr val="393E42"/>
                </a:solidFill>
                <a:effectLst/>
                <a:latin typeface="Proxima Nova"/>
              </a:rPr>
              <a:t>The ovary of a flower contains one or more ovules, which in turn contain the embryo sac. Remember that </a:t>
            </a:r>
            <a:r>
              <a:rPr lang="en-US" b="1" i="0" dirty="0">
                <a:solidFill>
                  <a:srgbClr val="393E42"/>
                </a:solidFill>
                <a:effectLst/>
                <a:latin typeface="Proxima Nova"/>
              </a:rPr>
              <a:t>the embryo sac (haploid female gametophyte) is composed of eight nuclei and seven </a:t>
            </a:r>
            <a:r>
              <a:rPr lang="en-US" b="1" i="0" u="none" strike="noStrike" dirty="0">
                <a:solidFill>
                  <a:srgbClr val="007BFF"/>
                </a:solidFill>
                <a:effectLst/>
                <a:latin typeface="Proxima Nova"/>
                <a:hlinkClick r:id="rId2"/>
              </a:rPr>
              <a:t>cells</a:t>
            </a:r>
            <a:r>
              <a:rPr lang="en-US" b="0" i="0" dirty="0">
                <a:solidFill>
                  <a:srgbClr val="393E42"/>
                </a:solidFill>
                <a:effectLst/>
                <a:latin typeface="Proxima Nova"/>
              </a:rPr>
              <a:t> that have specific locations:</a:t>
            </a:r>
          </a:p>
          <a:p>
            <a:pPr algn="l">
              <a:buFont typeface="Arial" panose="020B0604020202020204" pitchFamily="34" charset="0"/>
              <a:buChar char="•"/>
            </a:pPr>
            <a:r>
              <a:rPr lang="en-US" b="0" i="0" dirty="0">
                <a:solidFill>
                  <a:srgbClr val="393E42"/>
                </a:solidFill>
                <a:effectLst/>
                <a:latin typeface="Proxima Nova"/>
              </a:rPr>
              <a:t>Three cells stay near the micropyle, one being the </a:t>
            </a:r>
            <a:r>
              <a:rPr lang="en-US" b="1" i="0" dirty="0">
                <a:solidFill>
                  <a:srgbClr val="393E42"/>
                </a:solidFill>
                <a:effectLst/>
                <a:latin typeface="Proxima Nova"/>
              </a:rPr>
              <a:t>egg cell</a:t>
            </a:r>
            <a:r>
              <a:rPr lang="en-US" b="0" i="0" dirty="0">
                <a:solidFill>
                  <a:srgbClr val="393E42"/>
                </a:solidFill>
                <a:effectLst/>
                <a:latin typeface="Proxima Nova"/>
              </a:rPr>
              <a:t> (female gamete). The other two, called </a:t>
            </a:r>
            <a:r>
              <a:rPr lang="en-US" b="1" i="0" dirty="0">
                <a:solidFill>
                  <a:srgbClr val="393E42"/>
                </a:solidFill>
                <a:effectLst/>
                <a:latin typeface="Proxima Nova"/>
              </a:rPr>
              <a:t>synergid cells</a:t>
            </a:r>
            <a:r>
              <a:rPr lang="en-US" b="0" i="0" dirty="0">
                <a:solidFill>
                  <a:srgbClr val="393E42"/>
                </a:solidFill>
                <a:effectLst/>
                <a:latin typeface="Proxima Nova"/>
              </a:rPr>
              <a:t>, seats one on each side of the egg and are thought to attract the pollen tube.</a:t>
            </a:r>
          </a:p>
          <a:p>
            <a:pPr algn="l">
              <a:buFont typeface="Arial" panose="020B0604020202020204" pitchFamily="34" charset="0"/>
              <a:buChar char="•"/>
            </a:pPr>
            <a:r>
              <a:rPr lang="en-US" b="0" i="0" dirty="0">
                <a:solidFill>
                  <a:srgbClr val="393E42"/>
                </a:solidFill>
                <a:effectLst/>
                <a:latin typeface="Proxima Nova"/>
              </a:rPr>
              <a:t>Other three cells, called the </a:t>
            </a:r>
            <a:r>
              <a:rPr lang="en-US" b="1" i="0" dirty="0">
                <a:solidFill>
                  <a:srgbClr val="393E42"/>
                </a:solidFill>
                <a:effectLst/>
                <a:latin typeface="Proxima Nova"/>
              </a:rPr>
              <a:t>antipodal cells</a:t>
            </a:r>
            <a:r>
              <a:rPr lang="en-US" b="0" i="0" dirty="0">
                <a:solidFill>
                  <a:srgbClr val="393E42"/>
                </a:solidFill>
                <a:effectLst/>
                <a:latin typeface="Proxima Nova"/>
              </a:rPr>
              <a:t>, remain on the opposite side of the micropyle. Their function is unknown and they disintegrate near the time of fertilization.</a:t>
            </a:r>
          </a:p>
          <a:p>
            <a:pPr algn="l">
              <a:buFont typeface="Arial" panose="020B0604020202020204" pitchFamily="34" charset="0"/>
              <a:buChar char="•"/>
            </a:pPr>
            <a:r>
              <a:rPr lang="en-US" b="0" i="0" dirty="0">
                <a:solidFill>
                  <a:srgbClr val="393E42"/>
                </a:solidFill>
                <a:effectLst/>
                <a:latin typeface="Proxima Nova"/>
              </a:rPr>
              <a:t>The remaining two nuclei, called </a:t>
            </a:r>
            <a:r>
              <a:rPr lang="en-US" b="1" i="0" dirty="0">
                <a:solidFill>
                  <a:srgbClr val="393E42"/>
                </a:solidFill>
                <a:effectLst/>
                <a:latin typeface="Proxima Nova"/>
              </a:rPr>
              <a:t>polar nuclei</a:t>
            </a:r>
            <a:r>
              <a:rPr lang="en-US" b="0" i="0" dirty="0">
                <a:solidFill>
                  <a:srgbClr val="393E42"/>
                </a:solidFill>
                <a:effectLst/>
                <a:latin typeface="Proxima Nova"/>
              </a:rPr>
              <a:t>, stay at the center of the large cell. These also participate in the fertilization process.</a:t>
            </a:r>
          </a:p>
          <a:p>
            <a:r>
              <a:rPr lang="en-US" b="1" i="0" dirty="0">
                <a:solidFill>
                  <a:srgbClr val="393E42"/>
                </a:solidFill>
                <a:effectLst/>
                <a:latin typeface="Proxima Nova"/>
              </a:rPr>
              <a:t>A pollen grain (haploid male gametophyte) has two cells inside, a tube cell and a generative cell. </a:t>
            </a:r>
            <a:endParaRPr lang="ru-KZ" dirty="0"/>
          </a:p>
        </p:txBody>
      </p:sp>
    </p:spTree>
    <p:extLst>
      <p:ext uri="{BB962C8B-B14F-4D97-AF65-F5344CB8AC3E}">
        <p14:creationId xmlns:p14="http://schemas.microsoft.com/office/powerpoint/2010/main" val="3961353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96CA30-D1FF-4B09-B8D1-61FC13A09E44}"/>
              </a:ext>
            </a:extLst>
          </p:cNvPr>
          <p:cNvSpPr>
            <a:spLocks noGrp="1"/>
          </p:cNvSpPr>
          <p:nvPr>
            <p:ph type="title"/>
          </p:nvPr>
        </p:nvSpPr>
        <p:spPr/>
        <p:txBody>
          <a:bodyPr>
            <a:noAutofit/>
          </a:bodyPr>
          <a:lstStyle/>
          <a:p>
            <a:r>
              <a:rPr lang="en-US" sz="2800" b="1" dirty="0">
                <a:solidFill>
                  <a:srgbClr val="10324C"/>
                </a:solidFill>
                <a:effectLst/>
                <a:latin typeface="Proxima Nova"/>
              </a:rPr>
              <a:t>The process of double fertilization in flowering plants</a:t>
            </a:r>
            <a:br>
              <a:rPr lang="en-US" sz="2800" b="1" dirty="0">
                <a:solidFill>
                  <a:srgbClr val="10324C"/>
                </a:solidFill>
                <a:effectLst/>
                <a:latin typeface="Proxima Nova"/>
              </a:rPr>
            </a:br>
            <a:endParaRPr lang="ru-KZ" sz="2800" dirty="0"/>
          </a:p>
        </p:txBody>
      </p:sp>
      <p:sp>
        <p:nvSpPr>
          <p:cNvPr id="3" name="Объект 2">
            <a:extLst>
              <a:ext uri="{FF2B5EF4-FFF2-40B4-BE49-F238E27FC236}">
                <a16:creationId xmlns:a16="http://schemas.microsoft.com/office/drawing/2014/main" id="{A387A6F1-EDFD-4DFA-95B6-C8FE7B2A59C6}"/>
              </a:ext>
            </a:extLst>
          </p:cNvPr>
          <p:cNvSpPr>
            <a:spLocks noGrp="1"/>
          </p:cNvSpPr>
          <p:nvPr>
            <p:ph idx="1"/>
          </p:nvPr>
        </p:nvSpPr>
        <p:spPr>
          <a:xfrm>
            <a:off x="457200" y="1453308"/>
            <a:ext cx="8435280" cy="4525963"/>
          </a:xfrm>
        </p:spPr>
        <p:txBody>
          <a:bodyPr>
            <a:normAutofit fontScale="70000" lnSpcReduction="20000"/>
          </a:bodyPr>
          <a:lstStyle/>
          <a:p>
            <a:r>
              <a:rPr lang="en-US" dirty="0"/>
              <a:t>Once the pollen grain is transferred from the anther to the stigma of a pistil, the pollen grain germinates, and the tube cell produces a pollen tube.  The pollen tube is a long and slender tube that goes all the way down through the style and reaches the interior of the ovary. The generative cell moves through this tube while it divides once by mitosis, producing two haploid cells (two sperms).</a:t>
            </a:r>
          </a:p>
          <a:p>
            <a:endParaRPr lang="en-US" dirty="0"/>
          </a:p>
          <a:p>
            <a:r>
              <a:rPr lang="en-US" dirty="0"/>
              <a:t>Inside the ovary, the pollen tube gets to an ovule and enters through the micropyle (an opening in the integuments or layers that surrounds the embryo sac). The two sperm cells are discharged into the embryo sac. One sperm fertilizes the egg cell, producing a diploid zygote. The other sperm fuses with the two polar nuclei, resulting in a triploid cell. Hence, a double fertilization occurs in angiosperms.</a:t>
            </a:r>
          </a:p>
          <a:p>
            <a:endParaRPr lang="en-US" dirty="0"/>
          </a:p>
        </p:txBody>
      </p:sp>
    </p:spTree>
    <p:extLst>
      <p:ext uri="{BB962C8B-B14F-4D97-AF65-F5344CB8AC3E}">
        <p14:creationId xmlns:p14="http://schemas.microsoft.com/office/powerpoint/2010/main" val="225953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uble Fertilization - Definition, Steps, Importance, &amp; Diagram">
            <a:extLst>
              <a:ext uri="{FF2B5EF4-FFF2-40B4-BE49-F238E27FC236}">
                <a16:creationId xmlns:a16="http://schemas.microsoft.com/office/drawing/2014/main" id="{88C5D291-1128-43BC-ADF2-506E386BDD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1986"/>
            <a:ext cx="8064896" cy="54124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C88DEC-4CCD-40B3-BB4E-1D29CAE4A9E3}"/>
              </a:ext>
            </a:extLst>
          </p:cNvPr>
          <p:cNvSpPr txBox="1"/>
          <p:nvPr/>
        </p:nvSpPr>
        <p:spPr>
          <a:xfrm>
            <a:off x="194486" y="5229200"/>
            <a:ext cx="8964488" cy="1477328"/>
          </a:xfrm>
          <a:prstGeom prst="rect">
            <a:avLst/>
          </a:prstGeom>
          <a:noFill/>
        </p:spPr>
        <p:txBody>
          <a:bodyPr wrap="square">
            <a:spAutoFit/>
          </a:bodyPr>
          <a:lstStyle/>
          <a:p>
            <a:r>
              <a:rPr lang="en-US" dirty="0"/>
              <a:t>The diploid zygote grows into an embryo, dividing through mitosis. The triploid cell forms the nutritious tissue of the seed, also dividing through mitosis, called the endosperm. Thus, after the double fertilization, the ovule develops into a seed that contains an embryo and the endosperm, surrounded by the integuments that become the seed coat. The ovary develops into a fruit that contains one or more seeds.</a:t>
            </a:r>
            <a:endParaRPr lang="ru-KZ" dirty="0"/>
          </a:p>
        </p:txBody>
      </p:sp>
    </p:spTree>
    <p:extLst>
      <p:ext uri="{BB962C8B-B14F-4D97-AF65-F5344CB8AC3E}">
        <p14:creationId xmlns:p14="http://schemas.microsoft.com/office/powerpoint/2010/main" val="151030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rmAutofit/>
          </a:bodyPr>
          <a:lstStyle/>
          <a:p>
            <a:pPr marL="0" indent="0">
              <a:spcBef>
                <a:spcPts val="0"/>
              </a:spcBef>
              <a:buNone/>
            </a:pPr>
            <a:r>
              <a:rPr lang="en-US" sz="2800" b="1" dirty="0"/>
              <a:t>Material: </a:t>
            </a:r>
          </a:p>
          <a:p>
            <a:pPr marL="0" indent="0">
              <a:spcBef>
                <a:spcPts val="0"/>
              </a:spcBef>
              <a:buNone/>
            </a:pPr>
            <a:endParaRPr lang="en-US" sz="2000" b="1" dirty="0"/>
          </a:p>
          <a:p>
            <a:pPr marL="0" indent="0">
              <a:spcBef>
                <a:spcPts val="0"/>
              </a:spcBef>
              <a:buNone/>
            </a:pPr>
            <a:r>
              <a:rPr lang="en-US" sz="2400" b="1" dirty="0"/>
              <a:t>Class </a:t>
            </a:r>
            <a:r>
              <a:rPr lang="en-US" sz="2400" b="1" dirty="0" err="1"/>
              <a:t>Magnoliopsida</a:t>
            </a:r>
            <a:endParaRPr lang="en-US" sz="2400" b="1" dirty="0"/>
          </a:p>
          <a:p>
            <a:pPr marL="0" indent="0">
              <a:spcBef>
                <a:spcPts val="0"/>
              </a:spcBef>
              <a:buNone/>
            </a:pPr>
            <a:r>
              <a:rPr lang="en-US" sz="2400" b="1" dirty="0"/>
              <a:t>Order </a:t>
            </a:r>
            <a:r>
              <a:rPr lang="en-US" sz="2400" b="1" dirty="0" err="1"/>
              <a:t>Ranunculales</a:t>
            </a:r>
            <a:endParaRPr lang="en-US" sz="2400" b="1" dirty="0"/>
          </a:p>
          <a:p>
            <a:pPr marL="0" indent="0">
              <a:spcBef>
                <a:spcPts val="0"/>
              </a:spcBef>
              <a:buNone/>
            </a:pPr>
            <a:r>
              <a:rPr lang="en-US" sz="2400" b="1" dirty="0"/>
              <a:t>Family </a:t>
            </a:r>
            <a:r>
              <a:rPr lang="en-US" sz="2400" b="1" dirty="0" err="1"/>
              <a:t>Ranunculaceae</a:t>
            </a:r>
            <a:r>
              <a:rPr lang="en-US" sz="2400" b="1" dirty="0"/>
              <a:t> </a:t>
            </a:r>
            <a:r>
              <a:rPr lang="en-US" sz="2400" dirty="0"/>
              <a:t>(</a:t>
            </a:r>
            <a:r>
              <a:rPr lang="en-US" sz="2400" b="1" dirty="0"/>
              <a:t>buttercup family</a:t>
            </a:r>
            <a:r>
              <a:rPr lang="en-US" sz="2400" dirty="0"/>
              <a:t>), representatives:</a:t>
            </a:r>
          </a:p>
          <a:p>
            <a:pPr marL="0" indent="0">
              <a:spcBef>
                <a:spcPts val="0"/>
              </a:spcBef>
              <a:buNone/>
            </a:pPr>
            <a:r>
              <a:rPr lang="en-US" sz="2400" b="1" i="1" dirty="0"/>
              <a:t>Genus Ranunculus</a:t>
            </a:r>
            <a:r>
              <a:rPr lang="en-US" sz="2400" b="1" dirty="0"/>
              <a:t>, </a:t>
            </a:r>
            <a:r>
              <a:rPr lang="en-US" sz="2400" b="1" i="1" dirty="0"/>
              <a:t>Ranunculus sp.</a:t>
            </a:r>
            <a:r>
              <a:rPr lang="en-US" sz="2400" b="1" dirty="0"/>
              <a:t> </a:t>
            </a:r>
          </a:p>
          <a:p>
            <a:pPr marL="0" indent="0">
              <a:spcBef>
                <a:spcPts val="0"/>
              </a:spcBef>
              <a:buNone/>
            </a:pPr>
            <a:r>
              <a:rPr lang="en-US" sz="2400" b="1" i="1" dirty="0"/>
              <a:t>Genus </a:t>
            </a:r>
            <a:r>
              <a:rPr lang="en-US" sz="2400" b="1" i="1" dirty="0" err="1"/>
              <a:t>Trollius</a:t>
            </a:r>
            <a:r>
              <a:rPr lang="en-US" sz="2400" b="1" i="1" dirty="0"/>
              <a:t>, </a:t>
            </a:r>
            <a:r>
              <a:rPr lang="en-US" sz="2400" b="1" i="1" dirty="0" err="1"/>
              <a:t>Trollius</a:t>
            </a:r>
            <a:r>
              <a:rPr lang="en-US" sz="2400" b="1" dirty="0"/>
              <a:t> </a:t>
            </a:r>
            <a:r>
              <a:rPr lang="en-US" sz="2400" b="1" i="1" dirty="0"/>
              <a:t>sp., </a:t>
            </a:r>
          </a:p>
          <a:p>
            <a:pPr marL="0" indent="0">
              <a:spcBef>
                <a:spcPts val="0"/>
              </a:spcBef>
              <a:buNone/>
            </a:pPr>
            <a:r>
              <a:rPr lang="en-US" sz="2400" b="1" i="1" dirty="0"/>
              <a:t>Genus Delphinium</a:t>
            </a:r>
            <a:r>
              <a:rPr lang="en-US" sz="2400" b="1" dirty="0"/>
              <a:t>,</a:t>
            </a:r>
            <a:r>
              <a:rPr lang="en-US" sz="2400" b="1" i="1" dirty="0"/>
              <a:t> Delphinium </a:t>
            </a:r>
            <a:r>
              <a:rPr lang="en-US" sz="2400" b="1" dirty="0"/>
              <a:t>sp.</a:t>
            </a:r>
          </a:p>
          <a:p>
            <a:pPr marL="0" indent="0">
              <a:spcBef>
                <a:spcPts val="0"/>
              </a:spcBef>
              <a:buNone/>
            </a:pPr>
            <a:endParaRPr lang="en-US" sz="2000" b="1" dirty="0"/>
          </a:p>
          <a:p>
            <a:pPr marL="0" indent="0">
              <a:spcBef>
                <a:spcPts val="0"/>
              </a:spcBef>
              <a:buNone/>
            </a:pPr>
            <a:endParaRPr lang="en-US" sz="2000" b="1" dirty="0"/>
          </a:p>
          <a:p>
            <a:pPr marL="0" indent="0">
              <a:spcBef>
                <a:spcPts val="0"/>
              </a:spcBef>
              <a:buNone/>
            </a:pPr>
            <a:r>
              <a:rPr lang="en-US" sz="2400" b="1" dirty="0"/>
              <a:t>Objective: </a:t>
            </a:r>
            <a:r>
              <a:rPr lang="en-US" sz="2400" dirty="0"/>
              <a:t>To investigate the structural features of flowers of </a:t>
            </a:r>
            <a:r>
              <a:rPr lang="en-US" sz="2400" i="1" dirty="0"/>
              <a:t>Ranunculus sp., </a:t>
            </a:r>
            <a:r>
              <a:rPr lang="en-US" sz="2400" i="1" dirty="0" err="1"/>
              <a:t>Trollius</a:t>
            </a:r>
            <a:r>
              <a:rPr lang="en-US" sz="2400" i="1" dirty="0"/>
              <a:t> sp. </a:t>
            </a:r>
            <a:r>
              <a:rPr lang="en-US" sz="2400" dirty="0"/>
              <a:t>and </a:t>
            </a:r>
            <a:r>
              <a:rPr lang="en-US" sz="2400" i="1" dirty="0"/>
              <a:t>Delphinium sp.</a:t>
            </a:r>
            <a:r>
              <a:rPr lang="en-US" sz="24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4525963"/>
          </a:xfrm>
        </p:spPr>
        <p:txBody>
          <a:bodyPr>
            <a:normAutofit fontScale="85000" lnSpcReduction="20000"/>
          </a:bodyPr>
          <a:lstStyle/>
          <a:p>
            <a:pPr marL="0" indent="0">
              <a:spcBef>
                <a:spcPts val="0"/>
              </a:spcBef>
              <a:buNone/>
            </a:pPr>
            <a:r>
              <a:rPr lang="en-US" sz="4000" b="1" dirty="0"/>
              <a:t>Tasks of work</a:t>
            </a:r>
            <a:endParaRPr lang="en-US" sz="4000" b="1" i="1" dirty="0"/>
          </a:p>
          <a:p>
            <a:pPr marL="0" indent="0" algn="just">
              <a:spcBef>
                <a:spcPts val="0"/>
              </a:spcBef>
              <a:buNone/>
            </a:pPr>
            <a:endParaRPr lang="en-US" b="1" i="1" dirty="0"/>
          </a:p>
          <a:p>
            <a:pPr marL="0" indent="0" algn="just">
              <a:spcBef>
                <a:spcPts val="0"/>
              </a:spcBef>
              <a:buNone/>
            </a:pPr>
            <a:r>
              <a:rPr lang="en-US" b="1" i="1" dirty="0"/>
              <a:t>Ranunculus:</a:t>
            </a:r>
            <a:r>
              <a:rPr lang="en-US" i="1" dirty="0"/>
              <a:t> </a:t>
            </a:r>
            <a:r>
              <a:rPr lang="en-US" dirty="0"/>
              <a:t>consider and draw the appearance of plant. Consider and draw the view of </a:t>
            </a:r>
            <a:r>
              <a:rPr lang="en-US" dirty="0" err="1"/>
              <a:t>perianth</a:t>
            </a:r>
            <a:r>
              <a:rPr lang="en-US" dirty="0"/>
              <a:t> from below side, longitudinal section of a flower, note on a cone-like receptacle and the location of the parts of a flower, fruit (</a:t>
            </a:r>
            <a:r>
              <a:rPr lang="en-US" b="1" dirty="0"/>
              <a:t>aggregate </a:t>
            </a:r>
            <a:r>
              <a:rPr lang="en-US" b="1" dirty="0" err="1"/>
              <a:t>achenes</a:t>
            </a:r>
            <a:r>
              <a:rPr lang="en-US" dirty="0"/>
              <a:t>). Write a floral formula.</a:t>
            </a:r>
          </a:p>
          <a:p>
            <a:pPr marL="0" indent="0" algn="just">
              <a:spcBef>
                <a:spcPts val="0"/>
              </a:spcBef>
              <a:buNone/>
            </a:pPr>
            <a:endParaRPr lang="en-US" b="1" i="1" dirty="0"/>
          </a:p>
          <a:p>
            <a:pPr marL="0" indent="0">
              <a:spcBef>
                <a:spcPts val="0"/>
              </a:spcBef>
              <a:buNone/>
            </a:pPr>
            <a:endParaRPr lang="en-US" b="1" i="1" dirty="0"/>
          </a:p>
          <a:p>
            <a:pPr marL="0" indent="0">
              <a:spcBef>
                <a:spcPts val="0"/>
              </a:spcBef>
              <a:buNone/>
            </a:pPr>
            <a:r>
              <a:rPr lang="en-US" b="1" i="1" dirty="0"/>
              <a:t>Delphinium</a:t>
            </a:r>
            <a:r>
              <a:rPr lang="en-US" i="1" dirty="0"/>
              <a:t>: </a:t>
            </a:r>
            <a:r>
              <a:rPr lang="en-US" dirty="0"/>
              <a:t>consider and draw the side view of flower, rear sepal with a spur, a </a:t>
            </a:r>
            <a:r>
              <a:rPr lang="en-US" b="1" dirty="0"/>
              <a:t>stamen, </a:t>
            </a:r>
            <a:r>
              <a:rPr lang="en-US" dirty="0"/>
              <a:t>fruit (</a:t>
            </a:r>
            <a:r>
              <a:rPr lang="en-US" b="1" dirty="0"/>
              <a:t>follicles</a:t>
            </a:r>
            <a:r>
              <a:rPr lang="en-US" dirty="0"/>
              <a:t>). Write a floral formula. </a:t>
            </a:r>
            <a:endParaRPr lang="ru-RU" dirty="0"/>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Documents\Karime\2018\Lectures\Biodiversity of plants\Additional materials Biodiversity\Ranun..png"/>
          <p:cNvPicPr>
            <a:picLocks noGrp="1" noChangeAspect="1" noChangeArrowheads="1"/>
          </p:cNvPicPr>
          <p:nvPr>
            <p:ph idx="1"/>
          </p:nvPr>
        </p:nvPicPr>
        <p:blipFill>
          <a:blip r:embed="rId2" cstate="print"/>
          <a:srcRect/>
          <a:stretch>
            <a:fillRect/>
          </a:stretch>
        </p:blipFill>
        <p:spPr bwMode="auto">
          <a:xfrm>
            <a:off x="6516216" y="-7241"/>
            <a:ext cx="1990961" cy="2160000"/>
          </a:xfrm>
          <a:prstGeom prst="rect">
            <a:avLst/>
          </a:prstGeom>
          <a:noFill/>
        </p:spPr>
      </p:pic>
      <p:sp>
        <p:nvSpPr>
          <p:cNvPr id="5" name="Прямоугольник 4"/>
          <p:cNvSpPr/>
          <p:nvPr/>
        </p:nvSpPr>
        <p:spPr>
          <a:xfrm>
            <a:off x="6012160" y="2132856"/>
            <a:ext cx="3024336" cy="646331"/>
          </a:xfrm>
          <a:prstGeom prst="rect">
            <a:avLst/>
          </a:prstGeom>
        </p:spPr>
        <p:txBody>
          <a:bodyPr wrap="square">
            <a:spAutoFit/>
          </a:bodyPr>
          <a:lstStyle/>
          <a:p>
            <a:r>
              <a:rPr lang="en-US" dirty="0"/>
              <a:t>Floral formula and floral diagram of </a:t>
            </a:r>
            <a:r>
              <a:rPr lang="en-US" i="1" dirty="0"/>
              <a:t>Ranunculus</a:t>
            </a:r>
            <a:r>
              <a:rPr lang="en-US" b="1" i="1" dirty="0"/>
              <a:t> </a:t>
            </a:r>
            <a:endParaRPr lang="ru-RU" i="1" dirty="0"/>
          </a:p>
        </p:txBody>
      </p:sp>
      <p:sp>
        <p:nvSpPr>
          <p:cNvPr id="6" name="Прямоугольник 5"/>
          <p:cNvSpPr/>
          <p:nvPr/>
        </p:nvSpPr>
        <p:spPr>
          <a:xfrm>
            <a:off x="6012160" y="2708920"/>
            <a:ext cx="2515432" cy="584775"/>
          </a:xfrm>
          <a:prstGeom prst="rect">
            <a:avLst/>
          </a:prstGeom>
        </p:spPr>
        <p:txBody>
          <a:bodyPr wrap="none">
            <a:spAutoFit/>
          </a:bodyPr>
          <a:lstStyle/>
          <a:p>
            <a:r>
              <a:rPr lang="en-US" sz="3200" dirty="0"/>
              <a:t>*K</a:t>
            </a:r>
            <a:r>
              <a:rPr lang="en-US" sz="3200" baseline="-25000" dirty="0"/>
              <a:t>5 </a:t>
            </a:r>
            <a:r>
              <a:rPr lang="en-US" sz="3200" dirty="0"/>
              <a:t>C</a:t>
            </a:r>
            <a:r>
              <a:rPr lang="en-US" sz="3200" baseline="-25000" dirty="0"/>
              <a:t>5 </a:t>
            </a:r>
            <a:r>
              <a:rPr lang="en-US" sz="3200" dirty="0"/>
              <a:t>A∞ G</a:t>
            </a:r>
            <a:r>
              <a:rPr lang="en-US" sz="3200" u="sng" dirty="0"/>
              <a:t>∞</a:t>
            </a:r>
            <a:endParaRPr lang="ru-RU" sz="3200" u="sng"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3429000"/>
            <a:ext cx="6168189" cy="3276000"/>
          </a:xfrm>
          <a:prstGeom prst="rect">
            <a:avLst/>
          </a:prstGeom>
        </p:spPr>
      </p:pic>
      <p:sp>
        <p:nvSpPr>
          <p:cNvPr id="3" name="Прямоугольник 2"/>
          <p:cNvSpPr/>
          <p:nvPr/>
        </p:nvSpPr>
        <p:spPr>
          <a:xfrm>
            <a:off x="2813439" y="67855"/>
            <a:ext cx="2406428" cy="523220"/>
          </a:xfrm>
          <a:prstGeom prst="rect">
            <a:avLst/>
          </a:prstGeom>
        </p:spPr>
        <p:txBody>
          <a:bodyPr wrap="none">
            <a:spAutoFit/>
          </a:bodyPr>
          <a:lstStyle/>
          <a:p>
            <a:r>
              <a:rPr lang="en-US" sz="2800" b="1" i="1" dirty="0"/>
              <a:t>Ranunculus sp.</a:t>
            </a:r>
            <a:endParaRPr lang="ru-RU" sz="2800" dirty="0"/>
          </a:p>
        </p:txBody>
      </p:sp>
      <p:pic>
        <p:nvPicPr>
          <p:cNvPr id="1026" name="Picture 2" descr="C:\Users\ADM\Documents\Karime\2018\Lectures\Anatomy and morphology of plant\Additional materials\Plant systematics\ranunculaceae\Ran Buttercup meadow.jpg"/>
          <p:cNvPicPr>
            <a:picLocks noChangeAspect="1" noChangeArrowheads="1"/>
          </p:cNvPicPr>
          <p:nvPr/>
        </p:nvPicPr>
        <p:blipFill>
          <a:blip r:embed="rId4" cstate="print"/>
          <a:srcRect/>
          <a:stretch>
            <a:fillRect/>
          </a:stretch>
        </p:blipFill>
        <p:spPr bwMode="auto">
          <a:xfrm>
            <a:off x="0" y="620688"/>
            <a:ext cx="2623443" cy="5328000"/>
          </a:xfrm>
          <a:prstGeom prst="rect">
            <a:avLst/>
          </a:prstGeom>
          <a:noFill/>
        </p:spPr>
      </p:pic>
      <p:pic>
        <p:nvPicPr>
          <p:cNvPr id="8" name="Picture 2" descr="C:\Users\ADM\Documents\Karime\2018\Lectures\Anatomy and morphology of plant\Additional materials\Plant systematics\ranunculaceae\Male_and_female_sign.svg.png"/>
          <p:cNvPicPr>
            <a:picLocks noChangeAspect="1" noChangeArrowheads="1"/>
          </p:cNvPicPr>
          <p:nvPr/>
        </p:nvPicPr>
        <p:blipFill>
          <a:blip r:embed="rId5" cstate="print"/>
          <a:srcRect/>
          <a:stretch>
            <a:fillRect/>
          </a:stretch>
        </p:blipFill>
        <p:spPr bwMode="auto">
          <a:xfrm>
            <a:off x="5868144" y="2924944"/>
            <a:ext cx="216024" cy="288032"/>
          </a:xfrm>
          <a:prstGeom prst="rect">
            <a:avLst/>
          </a:prstGeom>
          <a:noFill/>
        </p:spPr>
      </p:pic>
      <p:pic>
        <p:nvPicPr>
          <p:cNvPr id="34818" name="Picture 2" descr="https://botane.ru/_media/ehnciklopedija/lutik.jpg"/>
          <p:cNvPicPr>
            <a:picLocks noChangeAspect="1" noChangeArrowheads="1"/>
          </p:cNvPicPr>
          <p:nvPr/>
        </p:nvPicPr>
        <p:blipFill>
          <a:blip r:embed="rId6" cstate="print"/>
          <a:srcRect/>
          <a:stretch>
            <a:fillRect/>
          </a:stretch>
        </p:blipFill>
        <p:spPr bwMode="auto">
          <a:xfrm>
            <a:off x="2699792" y="692696"/>
            <a:ext cx="2684211" cy="1836000"/>
          </a:xfrm>
          <a:prstGeom prst="rect">
            <a:avLst/>
          </a:prstGeom>
          <a:noFill/>
        </p:spPr>
      </p:pic>
      <p:sp>
        <p:nvSpPr>
          <p:cNvPr id="10" name="Прямоугольник 9"/>
          <p:cNvSpPr/>
          <p:nvPr/>
        </p:nvSpPr>
        <p:spPr>
          <a:xfrm>
            <a:off x="2483768" y="2564904"/>
            <a:ext cx="3256084" cy="369332"/>
          </a:xfrm>
          <a:prstGeom prst="rect">
            <a:avLst/>
          </a:prstGeom>
        </p:spPr>
        <p:txBody>
          <a:bodyPr wrap="none">
            <a:spAutoFit/>
          </a:bodyPr>
          <a:lstStyle/>
          <a:p>
            <a:r>
              <a:rPr lang="en-US" b="1" dirty="0"/>
              <a:t>1-Aggregate </a:t>
            </a:r>
            <a:r>
              <a:rPr lang="en-US" b="1" dirty="0" err="1"/>
              <a:t>achenes</a:t>
            </a:r>
            <a:r>
              <a:rPr lang="en-US" b="1" dirty="0"/>
              <a:t>, 2-</a:t>
            </a:r>
            <a:r>
              <a:rPr lang="en-US" dirty="0"/>
              <a:t> </a:t>
            </a:r>
            <a:r>
              <a:rPr lang="en-US" b="1" dirty="0" err="1"/>
              <a:t>achene</a:t>
            </a:r>
            <a:r>
              <a:rPr lang="en-US" b="1" dirty="0"/>
              <a:t> </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31008"/>
            <a:ext cx="8496944" cy="4226992"/>
          </a:xfrm>
          <a:prstGeom prst="rect">
            <a:avLst/>
          </a:prstGeom>
        </p:spPr>
        <p:txBody>
          <a:bodyPr wrap="square">
            <a:spAutoFit/>
          </a:bodyPr>
          <a:lstStyle/>
          <a:p>
            <a:pPr indent="355600"/>
            <a:r>
              <a:rPr lang="en-US" sz="2200" b="1" i="1" dirty="0" err="1"/>
              <a:t>Trollius</a:t>
            </a:r>
            <a:r>
              <a:rPr lang="en-US" sz="2200" b="1" i="1" dirty="0"/>
              <a:t> sp.</a:t>
            </a:r>
            <a:endParaRPr lang="en-US" sz="2200" b="1" dirty="0"/>
          </a:p>
          <a:p>
            <a:pPr indent="536575" algn="just"/>
            <a:r>
              <a:rPr lang="en-US" sz="2200" b="1" dirty="0"/>
              <a:t>Stem</a:t>
            </a:r>
            <a:r>
              <a:rPr lang="en-US" sz="2200" dirty="0"/>
              <a:t>: unbranched, glabrous.</a:t>
            </a:r>
          </a:p>
          <a:p>
            <a:pPr indent="536575" algn="just"/>
            <a:r>
              <a:rPr lang="en-US" sz="2200" b="1" dirty="0"/>
              <a:t>Flower</a:t>
            </a:r>
            <a:r>
              <a:rPr lang="en-US" sz="2200" dirty="0"/>
              <a:t>: </a:t>
            </a:r>
            <a:r>
              <a:rPr lang="en-US" sz="2200" dirty="0" err="1"/>
              <a:t>Perianth</a:t>
            </a:r>
            <a:r>
              <a:rPr lang="en-US" sz="2200" dirty="0"/>
              <a:t> spherical, yellow, 2–4 cm (0.8–0.16 in.) wide. Petals 5–15, small, inside calyx leaves. Petal-like sepals approx. 15, concave, yellow. Stamens many. Gynoecium separate, with many pistils. Flowers solitary or as 2–3-flower cymes.</a:t>
            </a:r>
          </a:p>
          <a:p>
            <a:pPr indent="536575" algn="just">
              <a:tabLst>
                <a:tab pos="536575" algn="l"/>
              </a:tabLst>
            </a:pPr>
            <a:r>
              <a:rPr lang="en-US" sz="2200" b="1" dirty="0"/>
              <a:t>Leaves:</a:t>
            </a:r>
            <a:r>
              <a:rPr lang="en-US" sz="2200" dirty="0"/>
              <a:t> Alternate, basal leaves long-stalked, stem leaves short-stalked–</a:t>
            </a:r>
            <a:r>
              <a:rPr lang="en-US" sz="2200" dirty="0" err="1"/>
              <a:t>stalkless</a:t>
            </a:r>
            <a:r>
              <a:rPr lang="en-US" sz="2200" dirty="0"/>
              <a:t>. Basal leaf blades roundish, usually deeply 5-lobed, lobes </a:t>
            </a:r>
            <a:r>
              <a:rPr lang="en-US" sz="2200" dirty="0" err="1"/>
              <a:t>pinnatifid</a:t>
            </a:r>
            <a:r>
              <a:rPr lang="en-US" sz="2200" dirty="0"/>
              <a:t>–large-toothed. Stem leaf blades smaller and with narrower lobes. </a:t>
            </a:r>
          </a:p>
          <a:p>
            <a:pPr indent="536575" algn="just">
              <a:tabLst>
                <a:tab pos="536575" algn="l"/>
              </a:tabLst>
            </a:pPr>
            <a:r>
              <a:rPr lang="en-US" sz="2200" b="1" dirty="0"/>
              <a:t>Fruit:</a:t>
            </a:r>
            <a:r>
              <a:rPr lang="en-US" sz="2200" dirty="0"/>
              <a:t> Dark brown, creased, keel-backed, sharp-pointed follicle. Several follicles together.</a:t>
            </a:r>
            <a:endParaRPr lang="ru-RU" sz="2200" dirty="0"/>
          </a:p>
        </p:txBody>
      </p:sp>
      <p:sp>
        <p:nvSpPr>
          <p:cNvPr id="3" name="Прямоугольник 2"/>
          <p:cNvSpPr/>
          <p:nvPr/>
        </p:nvSpPr>
        <p:spPr>
          <a:xfrm>
            <a:off x="251520" y="116632"/>
            <a:ext cx="8640960" cy="2431435"/>
          </a:xfrm>
          <a:prstGeom prst="rect">
            <a:avLst/>
          </a:prstGeom>
        </p:spPr>
        <p:txBody>
          <a:bodyPr wrap="square">
            <a:spAutoFit/>
          </a:bodyPr>
          <a:lstStyle/>
          <a:p>
            <a:pPr algn="just"/>
            <a:r>
              <a:rPr lang="en-US" sz="3200" b="1" dirty="0"/>
              <a:t>Tasks of work</a:t>
            </a:r>
            <a:endParaRPr lang="en-US" sz="3200" b="1" i="1" dirty="0"/>
          </a:p>
          <a:p>
            <a:pPr algn="just"/>
            <a:r>
              <a:rPr lang="en-US" sz="2400" b="1" i="1" dirty="0" err="1"/>
              <a:t>Trollius</a:t>
            </a:r>
            <a:r>
              <a:rPr lang="en-US" sz="2400" b="1" i="1" dirty="0"/>
              <a:t>: </a:t>
            </a:r>
            <a:r>
              <a:rPr lang="en-US" sz="2400" dirty="0"/>
              <a:t>consider and draw longitudinal section of flower, note convex </a:t>
            </a:r>
            <a:r>
              <a:rPr lang="en-US" sz="2400" b="1" dirty="0"/>
              <a:t>receptacle, </a:t>
            </a:r>
            <a:r>
              <a:rPr lang="en-US" sz="2400" dirty="0"/>
              <a:t>arrangement of sepals, </a:t>
            </a:r>
            <a:r>
              <a:rPr lang="en-US" sz="2400" dirty="0" err="1"/>
              <a:t>staminodes</a:t>
            </a:r>
            <a:r>
              <a:rPr lang="en-US" sz="2400" dirty="0"/>
              <a:t>, stamens and pistils. </a:t>
            </a:r>
          </a:p>
          <a:p>
            <a:pPr algn="just"/>
            <a:r>
              <a:rPr lang="en-US" sz="2400" dirty="0"/>
              <a:t>Consider and draw petal-like </a:t>
            </a:r>
            <a:r>
              <a:rPr lang="en-US" sz="2400" b="1" dirty="0"/>
              <a:t>sepal.</a:t>
            </a:r>
            <a:r>
              <a:rPr lang="en-US" sz="2400" dirty="0"/>
              <a:t> Consider and draw </a:t>
            </a:r>
            <a:r>
              <a:rPr lang="en-US" sz="2400" b="1" dirty="0"/>
              <a:t>stamen, pistil</a:t>
            </a:r>
            <a:r>
              <a:rPr lang="en-US" sz="2400" dirty="0"/>
              <a:t>, fruit (</a:t>
            </a:r>
            <a:r>
              <a:rPr lang="en-US" sz="2400" b="1" dirty="0"/>
              <a:t>aggregate follicles</a:t>
            </a:r>
            <a:r>
              <a:rPr lang="en-US" sz="2400" dirty="0"/>
              <a:t>). Write a floral formula.</a:t>
            </a:r>
            <a:endParaRPr lang="en-US" sz="2400" b="1" dirty="0"/>
          </a:p>
        </p:txBody>
      </p:sp>
    </p:spTree>
    <p:extLst>
      <p:ext uri="{BB962C8B-B14F-4D97-AF65-F5344CB8AC3E}">
        <p14:creationId xmlns:p14="http://schemas.microsoft.com/office/powerpoint/2010/main" val="160975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656BA6-1AB0-4B38-AB77-A6666BBB4BCF}"/>
              </a:ext>
            </a:extLst>
          </p:cNvPr>
          <p:cNvSpPr>
            <a:spLocks noGrp="1"/>
          </p:cNvSpPr>
          <p:nvPr>
            <p:ph type="title"/>
          </p:nvPr>
        </p:nvSpPr>
        <p:spPr/>
        <p:txBody>
          <a:bodyPr>
            <a:normAutofit fontScale="90000"/>
          </a:bodyPr>
          <a:lstStyle/>
          <a:p>
            <a:r>
              <a:rPr lang="en-US" i="1" dirty="0">
                <a:solidFill>
                  <a:schemeClr val="accent1">
                    <a:lumMod val="75000"/>
                  </a:schemeClr>
                </a:solidFill>
                <a:latin typeface="Aharoni" pitchFamily="2" charset="-79"/>
                <a:cs typeface="Aharoni" pitchFamily="2" charset="-79"/>
              </a:rPr>
              <a:t>FLOWER</a:t>
            </a:r>
            <a:br>
              <a:rPr lang="en-US" i="1" dirty="0">
                <a:solidFill>
                  <a:schemeClr val="accent1">
                    <a:lumMod val="75000"/>
                  </a:schemeClr>
                </a:solidFill>
                <a:latin typeface="Aharoni" pitchFamily="2" charset="-79"/>
                <a:cs typeface="Aharoni" pitchFamily="2" charset="-79"/>
              </a:rPr>
            </a:br>
            <a:endParaRPr lang="ru-KZ" dirty="0"/>
          </a:p>
        </p:txBody>
      </p:sp>
      <p:sp>
        <p:nvSpPr>
          <p:cNvPr id="3" name="Объект 2">
            <a:extLst>
              <a:ext uri="{FF2B5EF4-FFF2-40B4-BE49-F238E27FC236}">
                <a16:creationId xmlns:a16="http://schemas.microsoft.com/office/drawing/2014/main" id="{91D37B87-64BF-4F40-B1AA-C5FFA0398DD9}"/>
              </a:ext>
            </a:extLst>
          </p:cNvPr>
          <p:cNvSpPr>
            <a:spLocks noGrp="1"/>
          </p:cNvSpPr>
          <p:nvPr>
            <p:ph idx="1"/>
          </p:nvPr>
        </p:nvSpPr>
        <p:spPr/>
        <p:txBody>
          <a:bodyPr>
            <a:normAutofit fontScale="77500" lnSpcReduction="20000"/>
          </a:bodyPr>
          <a:lstStyle/>
          <a:p>
            <a:pPr indent="447675" algn="just"/>
            <a:endParaRPr lang="en-US" sz="1100" b="1" dirty="0"/>
          </a:p>
          <a:p>
            <a:pPr indent="447675" algn="just"/>
            <a:r>
              <a:rPr lang="en-US" sz="3200" dirty="0"/>
              <a:t>Perhaps the most obvious distinguishing feature of angiosperms is the </a:t>
            </a:r>
            <a:r>
              <a:rPr lang="en-US" sz="3200" dirty="0">
                <a:solidFill>
                  <a:schemeClr val="accent1">
                    <a:lumMod val="75000"/>
                  </a:schemeClr>
                </a:solidFill>
              </a:rPr>
              <a:t>flower</a:t>
            </a:r>
            <a:r>
              <a:rPr lang="en-US" sz="3200" dirty="0"/>
              <a:t>. A flower can be defined as a </a:t>
            </a:r>
            <a:r>
              <a:rPr lang="en-US" sz="3200" i="1" dirty="0">
                <a:solidFill>
                  <a:schemeClr val="accent1">
                    <a:lumMod val="75000"/>
                  </a:schemeClr>
                </a:solidFill>
              </a:rPr>
              <a:t>modified, determinate shoot system bearing one or more </a:t>
            </a:r>
            <a:r>
              <a:rPr lang="en-US" sz="3200" dirty="0">
                <a:solidFill>
                  <a:schemeClr val="accent1">
                    <a:lumMod val="75000"/>
                  </a:schemeClr>
                </a:solidFill>
              </a:rPr>
              <a:t>stamens, collectively called the androecium, and/or one or </a:t>
            </a:r>
            <a:r>
              <a:rPr lang="en-US" sz="3200" dirty="0"/>
              <a:t>more </a:t>
            </a:r>
            <a:r>
              <a:rPr lang="en-US" sz="3200" dirty="0">
                <a:solidFill>
                  <a:schemeClr val="accent1">
                    <a:lumMod val="75000"/>
                  </a:schemeClr>
                </a:solidFill>
              </a:rPr>
              <a:t>carpels (making up one or more pistils), collectively </a:t>
            </a:r>
            <a:r>
              <a:rPr lang="en-US" sz="3200" dirty="0"/>
              <a:t>called the </a:t>
            </a:r>
            <a:r>
              <a:rPr lang="en-US" sz="3200" dirty="0">
                <a:solidFill>
                  <a:schemeClr val="accent1">
                    <a:lumMod val="75000"/>
                  </a:schemeClr>
                </a:solidFill>
              </a:rPr>
              <a:t>gynoecium. </a:t>
            </a:r>
          </a:p>
          <a:p>
            <a:pPr indent="447675" algn="just"/>
            <a:r>
              <a:rPr lang="en-US" sz="3200" dirty="0">
                <a:solidFill>
                  <a:schemeClr val="accent1">
                    <a:lumMod val="75000"/>
                  </a:schemeClr>
                </a:solidFill>
              </a:rPr>
              <a:t>Most angiosperm </a:t>
            </a:r>
            <a:r>
              <a:rPr lang="en-US" sz="3200" dirty="0"/>
              <a:t>flowers are </a:t>
            </a:r>
            <a:r>
              <a:rPr lang="en-US" sz="3200" dirty="0">
                <a:solidFill>
                  <a:schemeClr val="accent1">
                    <a:lumMod val="75000"/>
                  </a:schemeClr>
                </a:solidFill>
              </a:rPr>
              <a:t>bisexual (perfect), containing both stamens and carpels</a:t>
            </a:r>
            <a:r>
              <a:rPr lang="en-US" sz="3200" dirty="0"/>
              <a:t>, but some are </a:t>
            </a:r>
            <a:r>
              <a:rPr lang="en-US" sz="3200" dirty="0">
                <a:solidFill>
                  <a:schemeClr val="accent1">
                    <a:lumMod val="75000"/>
                  </a:schemeClr>
                </a:solidFill>
              </a:rPr>
              <a:t>unisexual (imperfect), having only </a:t>
            </a:r>
            <a:r>
              <a:rPr lang="en-US" sz="3200" dirty="0"/>
              <a:t>stamens or carpels. </a:t>
            </a:r>
          </a:p>
          <a:p>
            <a:pPr indent="447675" algn="just"/>
            <a:endParaRPr lang="en-US" sz="1000" dirty="0"/>
          </a:p>
          <a:p>
            <a:pPr indent="447675" algn="just"/>
            <a:r>
              <a:rPr lang="en-US" sz="3200" dirty="0"/>
              <a:t>In addition, most (but not all) flowers have a </a:t>
            </a:r>
            <a:r>
              <a:rPr lang="en-US" sz="3200" dirty="0">
                <a:solidFill>
                  <a:schemeClr val="accent1">
                    <a:lumMod val="75000"/>
                  </a:schemeClr>
                </a:solidFill>
              </a:rPr>
              <a:t>perianth, consisting of modified leaves at the base of</a:t>
            </a:r>
            <a:r>
              <a:rPr lang="en-US" sz="3200" b="1" dirty="0"/>
              <a:t> </a:t>
            </a:r>
            <a:r>
              <a:rPr lang="en-US" sz="3200" dirty="0"/>
              <a:t>the shoot system.</a:t>
            </a:r>
          </a:p>
          <a:p>
            <a:endParaRPr lang="ru-KZ" dirty="0"/>
          </a:p>
        </p:txBody>
      </p:sp>
    </p:spTree>
    <p:extLst>
      <p:ext uri="{BB962C8B-B14F-4D97-AF65-F5344CB8AC3E}">
        <p14:creationId xmlns:p14="http://schemas.microsoft.com/office/powerpoint/2010/main" val="4253968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173" r="2652" b="3020"/>
          <a:stretch/>
        </p:blipFill>
        <p:spPr>
          <a:xfrm>
            <a:off x="179512" y="116632"/>
            <a:ext cx="5904000" cy="5760000"/>
          </a:xfrm>
          <a:prstGeom prst="rect">
            <a:avLst/>
          </a:prstGeom>
        </p:spPr>
      </p:pic>
      <p:sp>
        <p:nvSpPr>
          <p:cNvPr id="4" name="Прямоугольник 3"/>
          <p:cNvSpPr/>
          <p:nvPr/>
        </p:nvSpPr>
        <p:spPr>
          <a:xfrm>
            <a:off x="3347864" y="6211669"/>
            <a:ext cx="2222083" cy="646331"/>
          </a:xfrm>
          <a:prstGeom prst="rect">
            <a:avLst/>
          </a:prstGeom>
        </p:spPr>
        <p:txBody>
          <a:bodyPr wrap="none">
            <a:spAutoFit/>
          </a:bodyPr>
          <a:lstStyle/>
          <a:p>
            <a:pPr algn="just"/>
            <a:r>
              <a:rPr lang="en-US" sz="3600" b="1" i="1" dirty="0" err="1"/>
              <a:t>Trollius</a:t>
            </a:r>
            <a:r>
              <a:rPr lang="en-US" sz="3600" b="1" i="1" dirty="0"/>
              <a:t> sp.</a:t>
            </a:r>
            <a:endParaRPr lang="en-US" sz="3600" b="1" dirty="0"/>
          </a:p>
        </p:txBody>
      </p:sp>
      <p:pic>
        <p:nvPicPr>
          <p:cNvPr id="6" name="Рисунок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7582" r="5498" b="10438"/>
          <a:stretch/>
        </p:blipFill>
        <p:spPr>
          <a:xfrm>
            <a:off x="6157697" y="4318203"/>
            <a:ext cx="2772001" cy="237600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3346" y="260648"/>
            <a:ext cx="2940702" cy="3924000"/>
          </a:xfrm>
          <a:prstGeom prst="rect">
            <a:avLst/>
          </a:prstGeom>
        </p:spPr>
      </p:pic>
      <p:sp>
        <p:nvSpPr>
          <p:cNvPr id="8" name="TextBox 7"/>
          <p:cNvSpPr txBox="1"/>
          <p:nvPr/>
        </p:nvSpPr>
        <p:spPr>
          <a:xfrm>
            <a:off x="755576" y="6093296"/>
            <a:ext cx="2232248" cy="523220"/>
          </a:xfrm>
          <a:prstGeom prst="rect">
            <a:avLst/>
          </a:prstGeom>
          <a:noFill/>
        </p:spPr>
        <p:txBody>
          <a:bodyPr wrap="square" rtlCol="0">
            <a:spAutoFit/>
          </a:bodyPr>
          <a:lstStyle/>
          <a:p>
            <a:r>
              <a:rPr lang="ru-RU" dirty="0"/>
              <a:t> </a:t>
            </a:r>
            <a:r>
              <a:rPr lang="en-US" sz="2800" dirty="0"/>
              <a:t>K</a:t>
            </a:r>
            <a:r>
              <a:rPr lang="en-US" dirty="0"/>
              <a:t>5 </a:t>
            </a:r>
            <a:r>
              <a:rPr lang="en-US" sz="2800" dirty="0"/>
              <a:t>C</a:t>
            </a:r>
            <a:r>
              <a:rPr lang="en-US" sz="2000" dirty="0"/>
              <a:t>∞ </a:t>
            </a:r>
            <a:r>
              <a:rPr lang="en-US" sz="2800" dirty="0"/>
              <a:t>A</a:t>
            </a:r>
            <a:r>
              <a:rPr lang="en-US" sz="2000" dirty="0"/>
              <a:t>∞ </a:t>
            </a:r>
            <a:r>
              <a:rPr lang="en-US" sz="2800" dirty="0"/>
              <a:t>G</a:t>
            </a:r>
            <a:r>
              <a:rPr lang="en-US" sz="2000" u="sng" dirty="0"/>
              <a:t>∞</a:t>
            </a:r>
            <a:endParaRPr lang="ru-RU" sz="4800" u="sng" dirty="0"/>
          </a:p>
        </p:txBody>
      </p:sp>
      <p:pic>
        <p:nvPicPr>
          <p:cNvPr id="2050" name="Picture 2" descr="C:\Users\ADM\Documents\Karime\2018\Lectures\Anatomy and morphology of plant\Additional materials\Plant systematics\ranunculaceae\Male_and_female_sign.svg.png"/>
          <p:cNvPicPr>
            <a:picLocks noChangeAspect="1" noChangeArrowheads="1"/>
          </p:cNvPicPr>
          <p:nvPr/>
        </p:nvPicPr>
        <p:blipFill>
          <a:blip r:embed="rId6" cstate="print"/>
          <a:srcRect/>
          <a:stretch>
            <a:fillRect/>
          </a:stretch>
        </p:blipFill>
        <p:spPr bwMode="auto">
          <a:xfrm>
            <a:off x="683568" y="6237312"/>
            <a:ext cx="216024" cy="288032"/>
          </a:xfrm>
          <a:prstGeom prst="rect">
            <a:avLst/>
          </a:prstGeom>
          <a:noFill/>
        </p:spPr>
      </p:pic>
      <p:sp>
        <p:nvSpPr>
          <p:cNvPr id="9" name="Прямоугольник 8"/>
          <p:cNvSpPr/>
          <p:nvPr/>
        </p:nvSpPr>
        <p:spPr>
          <a:xfrm>
            <a:off x="323528" y="6165304"/>
            <a:ext cx="389850" cy="584775"/>
          </a:xfrm>
          <a:prstGeom prst="rect">
            <a:avLst/>
          </a:prstGeom>
        </p:spPr>
        <p:txBody>
          <a:bodyPr wrap="none">
            <a:spAutoFit/>
          </a:bodyPr>
          <a:lstStyle/>
          <a:p>
            <a:r>
              <a:rPr lang="ru-RU" sz="3200" dirty="0"/>
              <a:t>*</a:t>
            </a:r>
          </a:p>
        </p:txBody>
      </p:sp>
    </p:spTree>
    <p:extLst>
      <p:ext uri="{BB962C8B-B14F-4D97-AF65-F5344CB8AC3E}">
        <p14:creationId xmlns:p14="http://schemas.microsoft.com/office/powerpoint/2010/main" val="4097161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5"/>
            <a:ext cx="8208912" cy="1969770"/>
          </a:xfrm>
          <a:prstGeom prst="rect">
            <a:avLst/>
          </a:prstGeom>
        </p:spPr>
        <p:txBody>
          <a:bodyPr wrap="square">
            <a:spAutoFit/>
          </a:bodyPr>
          <a:lstStyle/>
          <a:p>
            <a:r>
              <a:rPr lang="en-US" sz="3200" b="1" dirty="0"/>
              <a:t>Tasks of work</a:t>
            </a:r>
            <a:endParaRPr lang="en-US" sz="3200" b="1" i="1" dirty="0"/>
          </a:p>
          <a:p>
            <a:pPr algn="just"/>
            <a:endParaRPr lang="en-US" b="1" i="1" dirty="0"/>
          </a:p>
          <a:p>
            <a:pPr algn="just"/>
            <a:r>
              <a:rPr lang="en-US" sz="2400" b="1" i="1" dirty="0"/>
              <a:t>Delphinium sp.</a:t>
            </a:r>
            <a:r>
              <a:rPr lang="en-US" sz="2400" i="1" dirty="0"/>
              <a:t>: </a:t>
            </a:r>
            <a:r>
              <a:rPr lang="en-US" sz="2400" dirty="0"/>
              <a:t>consider and draw the side view of flower, rear sepal with a spur, a </a:t>
            </a:r>
            <a:r>
              <a:rPr lang="en-US" sz="2400" b="1" dirty="0"/>
              <a:t>stamen, </a:t>
            </a:r>
            <a:r>
              <a:rPr lang="en-US" sz="2400" dirty="0"/>
              <a:t>fruit (</a:t>
            </a:r>
            <a:r>
              <a:rPr lang="en-US" sz="2400" b="1" dirty="0"/>
              <a:t>follicles</a:t>
            </a:r>
            <a:r>
              <a:rPr lang="en-US" sz="2400" dirty="0"/>
              <a:t>). Write a floral formula. </a:t>
            </a:r>
            <a:endParaRPr lang="ru-RU" sz="2400" dirty="0"/>
          </a:p>
        </p:txBody>
      </p:sp>
      <p:sp>
        <p:nvSpPr>
          <p:cNvPr id="3" name="Прямоугольник 2"/>
          <p:cNvSpPr/>
          <p:nvPr/>
        </p:nvSpPr>
        <p:spPr>
          <a:xfrm>
            <a:off x="3419872" y="2420888"/>
            <a:ext cx="2388795" cy="646331"/>
          </a:xfrm>
          <a:prstGeom prst="rect">
            <a:avLst/>
          </a:prstGeom>
        </p:spPr>
        <p:txBody>
          <a:bodyPr wrap="none">
            <a:spAutoFit/>
          </a:bodyPr>
          <a:lstStyle/>
          <a:p>
            <a:r>
              <a:rPr lang="en-US" sz="3600" b="1" i="1" dirty="0"/>
              <a:t>Delphinium</a:t>
            </a:r>
            <a:endParaRPr lang="ru-RU" sz="3600" dirty="0"/>
          </a:p>
        </p:txBody>
      </p:sp>
      <p:sp>
        <p:nvSpPr>
          <p:cNvPr id="4" name="Прямоугольник 3"/>
          <p:cNvSpPr/>
          <p:nvPr/>
        </p:nvSpPr>
        <p:spPr>
          <a:xfrm>
            <a:off x="611560" y="3140968"/>
            <a:ext cx="7992888" cy="1938992"/>
          </a:xfrm>
          <a:prstGeom prst="rect">
            <a:avLst/>
          </a:prstGeom>
        </p:spPr>
        <p:txBody>
          <a:bodyPr wrap="square">
            <a:spAutoFit/>
          </a:bodyPr>
          <a:lstStyle/>
          <a:p>
            <a:pPr indent="441325" algn="just"/>
            <a:r>
              <a:rPr lang="en-US" sz="2400" dirty="0"/>
              <a:t>The </a:t>
            </a:r>
            <a:r>
              <a:rPr lang="en-US" sz="2400" b="1" dirty="0"/>
              <a:t>leaves</a:t>
            </a:r>
            <a:r>
              <a:rPr lang="en-US" sz="2400" dirty="0"/>
              <a:t> are deeply lobed with three to seven toothed, pointed lobes in a palmate shape. </a:t>
            </a:r>
          </a:p>
          <a:p>
            <a:pPr indent="441325" algn="just"/>
            <a:r>
              <a:rPr lang="en-US" sz="2400" dirty="0"/>
              <a:t>The main flowering </a:t>
            </a:r>
            <a:r>
              <a:rPr lang="en-US" sz="2400" b="1" dirty="0"/>
              <a:t>stem</a:t>
            </a:r>
            <a:r>
              <a:rPr lang="en-US" sz="2400" dirty="0"/>
              <a:t> is erect, and varies greatly in size between the species, from 10 </a:t>
            </a:r>
            <a:r>
              <a:rPr lang="en-US" sz="2400" dirty="0" err="1"/>
              <a:t>centimetres</a:t>
            </a:r>
            <a:r>
              <a:rPr lang="en-US" sz="2400" dirty="0"/>
              <a:t> in some alpine species, up to 2 m tall in the larger meadowland species.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352928" cy="6370975"/>
          </a:xfrm>
          <a:prstGeom prst="rect">
            <a:avLst/>
          </a:prstGeom>
        </p:spPr>
        <p:txBody>
          <a:bodyPr wrap="square">
            <a:spAutoFit/>
          </a:bodyPr>
          <a:lstStyle/>
          <a:p>
            <a:pPr indent="447675" algn="just"/>
            <a:r>
              <a:rPr lang="en-US" sz="2400" b="1" dirty="0"/>
              <a:t>Flower: </a:t>
            </a:r>
            <a:r>
              <a:rPr lang="en-US" sz="2400" dirty="0" err="1"/>
              <a:t>Pedicellate</a:t>
            </a:r>
            <a:r>
              <a:rPr lang="en-US" sz="2400" dirty="0"/>
              <a:t>, </a:t>
            </a:r>
            <a:r>
              <a:rPr lang="en-US" sz="2400" dirty="0" err="1"/>
              <a:t>Bracteate</a:t>
            </a:r>
            <a:r>
              <a:rPr lang="en-US" sz="2400" dirty="0"/>
              <a:t>, Bracteolate (two bracteoles), Bisexual, Complete, </a:t>
            </a:r>
            <a:r>
              <a:rPr lang="en-US" sz="2400" dirty="0" err="1"/>
              <a:t>Zygomorphic</a:t>
            </a:r>
            <a:r>
              <a:rPr lang="en-US" sz="2400" dirty="0"/>
              <a:t>, </a:t>
            </a:r>
            <a:r>
              <a:rPr lang="en-US" sz="2400" dirty="0" err="1"/>
              <a:t>Hypogynous</a:t>
            </a:r>
            <a:r>
              <a:rPr lang="en-US" sz="2400" dirty="0"/>
              <a:t>.</a:t>
            </a:r>
          </a:p>
          <a:p>
            <a:pPr indent="447675" algn="just"/>
            <a:r>
              <a:rPr lang="en-US" sz="2400" dirty="0"/>
              <a:t>In summer the plant is topped with a </a:t>
            </a:r>
            <a:r>
              <a:rPr lang="en-US" sz="2400" b="1" dirty="0"/>
              <a:t>raceme</a:t>
            </a:r>
            <a:r>
              <a:rPr lang="en-US" sz="2400" dirty="0"/>
              <a:t> of many flowers, varying in color from purple and blue, to red, yellow, or white. In most species each flower consists of five </a:t>
            </a:r>
            <a:r>
              <a:rPr lang="en-US" sz="2400" b="1" dirty="0"/>
              <a:t>petal-like sepals </a:t>
            </a:r>
            <a:r>
              <a:rPr lang="en-US" sz="2400" dirty="0"/>
              <a:t>which grow together to form a hollow pocket with a spur at the end, which gives the plant its name, usually more or less dark blue. Within the sepals are four true petals, small, inconspicuous, and commonly colored similarly to the sepals. The eponymous long spur of the upper sepal encloses the nectar-containing spurs of the two upper petals.</a:t>
            </a:r>
            <a:endParaRPr lang="en-US" sz="2400" baseline="30000" dirty="0"/>
          </a:p>
          <a:p>
            <a:pPr indent="447675"/>
            <a:r>
              <a:rPr lang="en-US" sz="2400" b="1" dirty="0"/>
              <a:t>Fruit: </a:t>
            </a:r>
            <a:r>
              <a:rPr lang="en-US" sz="2400" dirty="0" err="1"/>
              <a:t>carpels</a:t>
            </a:r>
            <a:r>
              <a:rPr lang="en-US" sz="2400" dirty="0"/>
              <a:t> indefinite, </a:t>
            </a:r>
            <a:r>
              <a:rPr lang="en-US" sz="2400" dirty="0" err="1"/>
              <a:t>apocarpous</a:t>
            </a:r>
            <a:r>
              <a:rPr lang="en-US" sz="2400" dirty="0"/>
              <a:t>, fruit an aggregate follicle.</a:t>
            </a:r>
          </a:p>
          <a:p>
            <a:pPr indent="447675"/>
            <a:r>
              <a:rPr lang="en-US" sz="2400" dirty="0"/>
              <a:t>The </a:t>
            </a:r>
            <a:r>
              <a:rPr lang="en-US" sz="2400" b="1" dirty="0"/>
              <a:t>seeds</a:t>
            </a:r>
            <a:r>
              <a:rPr lang="en-US" sz="2400" dirty="0"/>
              <a:t> are small and often shiny black. The plants flower from late spring to late summer, and are pollinated by butterflies and bumble bees.</a:t>
            </a:r>
          </a:p>
          <a:p>
            <a:pPr indent="441325" algn="just"/>
            <a:endParaRPr lang="ru-RU" sz="2400" dirty="0"/>
          </a:p>
        </p:txBody>
      </p:sp>
    </p:spTree>
    <p:extLst>
      <p:ext uri="{BB962C8B-B14F-4D97-AF65-F5344CB8AC3E}">
        <p14:creationId xmlns:p14="http://schemas.microsoft.com/office/powerpoint/2010/main" val="1261650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Documents\Karime\2018\Lectures\Biodiversity of plants\Additional materials Biodiversity\Ranunculaceae_Delphinium2.jpg"/>
          <p:cNvPicPr>
            <a:picLocks noChangeAspect="1" noChangeArrowheads="1"/>
          </p:cNvPicPr>
          <p:nvPr/>
        </p:nvPicPr>
        <p:blipFill>
          <a:blip r:embed="rId2" cstate="print"/>
          <a:srcRect l="4773" r="2948" b="2370"/>
          <a:stretch>
            <a:fillRect/>
          </a:stretch>
        </p:blipFill>
        <p:spPr bwMode="auto">
          <a:xfrm>
            <a:off x="4211960" y="188640"/>
            <a:ext cx="4789437" cy="6552000"/>
          </a:xfrm>
          <a:prstGeom prst="rect">
            <a:avLst/>
          </a:prstGeom>
          <a:noFill/>
        </p:spPr>
      </p:pic>
      <p:pic>
        <p:nvPicPr>
          <p:cNvPr id="3" name="Рисунок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9512" y="332656"/>
            <a:ext cx="3933620" cy="2628000"/>
          </a:xfrm>
          <a:prstGeom prst="rect">
            <a:avLst/>
          </a:prstGeom>
        </p:spPr>
      </p:pic>
      <p:sp>
        <p:nvSpPr>
          <p:cNvPr id="4" name="Прямоугольник 3"/>
          <p:cNvSpPr/>
          <p:nvPr/>
        </p:nvSpPr>
        <p:spPr>
          <a:xfrm>
            <a:off x="1403648" y="5949280"/>
            <a:ext cx="2404826" cy="523220"/>
          </a:xfrm>
          <a:prstGeom prst="rect">
            <a:avLst/>
          </a:prstGeom>
        </p:spPr>
        <p:txBody>
          <a:bodyPr wrap="none">
            <a:spAutoFit/>
          </a:bodyPr>
          <a:lstStyle/>
          <a:p>
            <a:r>
              <a:rPr lang="en-US" sz="2800" b="1" i="1" dirty="0"/>
              <a:t>Delphinium sp.</a:t>
            </a:r>
            <a:endParaRPr lang="ru-RU" sz="2800" dirty="0"/>
          </a:p>
        </p:txBody>
      </p:sp>
      <p:sp>
        <p:nvSpPr>
          <p:cNvPr id="5" name="Прямоугольник 4"/>
          <p:cNvSpPr/>
          <p:nvPr/>
        </p:nvSpPr>
        <p:spPr>
          <a:xfrm>
            <a:off x="467544" y="3861048"/>
            <a:ext cx="3723327" cy="400110"/>
          </a:xfrm>
          <a:prstGeom prst="rect">
            <a:avLst/>
          </a:prstGeom>
        </p:spPr>
        <p:txBody>
          <a:bodyPr wrap="none">
            <a:spAutoFit/>
          </a:bodyPr>
          <a:lstStyle/>
          <a:p>
            <a:r>
              <a:rPr lang="en-US" sz="2000" b="1" dirty="0"/>
              <a:t>Floral Formula: </a:t>
            </a:r>
            <a:r>
              <a:rPr lang="en-US" sz="2000" dirty="0"/>
              <a:t>↑     K5 C5 A∞ G1</a:t>
            </a:r>
            <a:endParaRPr lang="ru-RU" sz="2000" dirty="0"/>
          </a:p>
        </p:txBody>
      </p:sp>
      <p:pic>
        <p:nvPicPr>
          <p:cNvPr id="6" name="Picture 2" descr="C:\Users\ADM\Documents\Karime\2018\Lectures\Anatomy and morphology of plant\Additional materials\Plant systematics\ranunculaceae\Male_and_female_sign.svg.png"/>
          <p:cNvPicPr>
            <a:picLocks noChangeAspect="1" noChangeArrowheads="1"/>
          </p:cNvPicPr>
          <p:nvPr/>
        </p:nvPicPr>
        <p:blipFill>
          <a:blip r:embed="rId5" cstate="print"/>
          <a:srcRect/>
          <a:stretch>
            <a:fillRect/>
          </a:stretch>
        </p:blipFill>
        <p:spPr bwMode="auto">
          <a:xfrm>
            <a:off x="2483768" y="3933056"/>
            <a:ext cx="216024" cy="288032"/>
          </a:xfrm>
          <a:prstGeom prst="rect">
            <a:avLst/>
          </a:prstGeom>
          <a:noFill/>
        </p:spPr>
      </p:pic>
    </p:spTree>
    <p:extLst>
      <p:ext uri="{BB962C8B-B14F-4D97-AF65-F5344CB8AC3E}">
        <p14:creationId xmlns:p14="http://schemas.microsoft.com/office/powerpoint/2010/main" val="2925472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8"/>
            <a:ext cx="8352928" cy="5328592"/>
          </a:xfrm>
        </p:spPr>
        <p:txBody>
          <a:bodyPr>
            <a:normAutofit/>
          </a:bodyPr>
          <a:lstStyle/>
          <a:p>
            <a:pPr algn="l">
              <a:spcBef>
                <a:spcPts val="0"/>
              </a:spcBef>
            </a:pPr>
            <a:r>
              <a:rPr lang="en-US" sz="3600" b="1" dirty="0"/>
              <a:t>Class </a:t>
            </a:r>
            <a:r>
              <a:rPr lang="en-US" sz="3600" b="1" dirty="0" err="1"/>
              <a:t>Magnoliopsida</a:t>
            </a:r>
            <a:br>
              <a:rPr lang="en-US" sz="3600" b="1" dirty="0"/>
            </a:br>
            <a:r>
              <a:rPr lang="en-US" sz="3600" b="1" dirty="0"/>
              <a:t>     Subclasses </a:t>
            </a:r>
            <a:r>
              <a:rPr lang="en-US" sz="3600" b="1" dirty="0" err="1"/>
              <a:t>Rosidea</a:t>
            </a:r>
            <a:br>
              <a:rPr lang="en-US" sz="3600" b="1" dirty="0"/>
            </a:br>
            <a:r>
              <a:rPr lang="en-US" sz="3600" b="1" dirty="0"/>
              <a:t>          Order Rosales</a:t>
            </a:r>
            <a:br>
              <a:rPr lang="en-US" sz="3600" b="1" dirty="0"/>
            </a:br>
            <a:r>
              <a:rPr lang="en-US" sz="3600" b="1" dirty="0"/>
              <a:t>                Family </a:t>
            </a:r>
            <a:r>
              <a:rPr lang="en-US" sz="3600" b="1" dirty="0" err="1"/>
              <a:t>Rosaceae</a:t>
            </a:r>
            <a:br>
              <a:rPr lang="en-US" sz="3600" b="1" dirty="0"/>
            </a:br>
            <a:r>
              <a:rPr lang="en-US" sz="3600" b="1" dirty="0"/>
              <a:t>          Order </a:t>
            </a:r>
            <a:r>
              <a:rPr lang="en-US" sz="3600" b="1" dirty="0" err="1"/>
              <a:t>Fabales</a:t>
            </a:r>
            <a:r>
              <a:rPr lang="en-US" sz="3600" b="1" dirty="0"/>
              <a:t> </a:t>
            </a:r>
            <a:br>
              <a:rPr lang="en-US" sz="3600" b="1" dirty="0"/>
            </a:br>
            <a:r>
              <a:rPr lang="en-US" sz="3600" b="1" dirty="0"/>
              <a:t>                Family </a:t>
            </a:r>
            <a:r>
              <a:rPr lang="en-US" sz="3600" b="1" dirty="0" err="1"/>
              <a:t>Leguminosae</a:t>
            </a:r>
            <a:r>
              <a:rPr lang="en-US" sz="3600" b="1" dirty="0"/>
              <a:t> (</a:t>
            </a:r>
            <a:r>
              <a:rPr lang="en-US" sz="3600" b="1" dirty="0" err="1"/>
              <a:t>Fabaceae</a:t>
            </a:r>
            <a:r>
              <a:rPr lang="en-US" sz="3600" b="1" dirty="0"/>
              <a:t>)</a:t>
            </a:r>
            <a:br>
              <a:rPr lang="en-US" sz="3600" b="1" dirty="0"/>
            </a:br>
            <a:endParaRPr lang="ru-RU"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132856"/>
            <a:ext cx="7632848" cy="3785652"/>
          </a:xfrm>
          <a:prstGeom prst="rect">
            <a:avLst/>
          </a:prstGeom>
        </p:spPr>
        <p:txBody>
          <a:bodyPr wrap="square">
            <a:spAutoFit/>
          </a:bodyPr>
          <a:lstStyle/>
          <a:p>
            <a:pPr indent="361950" algn="just"/>
            <a:r>
              <a:rPr lang="en-US" sz="2400" dirty="0"/>
              <a:t>In the subfamily </a:t>
            </a:r>
            <a:r>
              <a:rPr lang="en-US" sz="2400" b="1" dirty="0" err="1"/>
              <a:t>Rosoideae</a:t>
            </a:r>
            <a:r>
              <a:rPr lang="en-US" sz="2400" dirty="0"/>
              <a:t> many </a:t>
            </a:r>
            <a:r>
              <a:rPr lang="en-US" sz="2400" dirty="0" err="1"/>
              <a:t>apocarpous</a:t>
            </a:r>
            <a:r>
              <a:rPr lang="en-US" sz="2400" dirty="0"/>
              <a:t> pistils mature into </a:t>
            </a:r>
            <a:r>
              <a:rPr lang="en-US" sz="2400" dirty="0" err="1"/>
              <a:t>achenes</a:t>
            </a:r>
            <a:r>
              <a:rPr lang="en-US" sz="2400" dirty="0"/>
              <a:t>,</a:t>
            </a:r>
          </a:p>
          <a:p>
            <a:pPr indent="361950" algn="just"/>
            <a:r>
              <a:rPr lang="en-US" sz="2400" dirty="0"/>
              <a:t>while in the </a:t>
            </a:r>
            <a:r>
              <a:rPr lang="en-US" sz="2400" b="1" dirty="0" err="1"/>
              <a:t>Prunoideae</a:t>
            </a:r>
            <a:r>
              <a:rPr lang="en-US" sz="2400" dirty="0"/>
              <a:t> a single </a:t>
            </a:r>
            <a:r>
              <a:rPr lang="en-US" sz="2400" dirty="0" err="1"/>
              <a:t>monocarpellate</a:t>
            </a:r>
            <a:r>
              <a:rPr lang="en-US" sz="2400" dirty="0"/>
              <a:t> pistil matures into a drupe. </a:t>
            </a:r>
          </a:p>
          <a:p>
            <a:pPr indent="361950" algn="just"/>
            <a:r>
              <a:rPr lang="en-US" sz="2400" dirty="0"/>
              <a:t>In subfamily </a:t>
            </a:r>
            <a:r>
              <a:rPr lang="en-US" sz="2400" b="1" dirty="0" err="1"/>
              <a:t>Spiraeoideae</a:t>
            </a:r>
            <a:r>
              <a:rPr lang="en-US" sz="2400" dirty="0"/>
              <a:t> the </a:t>
            </a:r>
            <a:r>
              <a:rPr lang="en-US" sz="2400" dirty="0" err="1"/>
              <a:t>gynoecium</a:t>
            </a:r>
            <a:r>
              <a:rPr lang="en-US" sz="2400" dirty="0"/>
              <a:t> consists of two or more </a:t>
            </a:r>
            <a:r>
              <a:rPr lang="en-US" sz="2400" dirty="0" err="1"/>
              <a:t>apocarpous</a:t>
            </a:r>
            <a:r>
              <a:rPr lang="en-US" sz="2400" dirty="0"/>
              <a:t> pistils that mature into follicles. In all of these cases the ovary is superior and there is commonly some development of a </a:t>
            </a:r>
            <a:r>
              <a:rPr lang="en-US" sz="2400" dirty="0" err="1"/>
              <a:t>perigynous</a:t>
            </a:r>
            <a:r>
              <a:rPr lang="en-US" sz="2400" dirty="0"/>
              <a:t> zone.</a:t>
            </a:r>
          </a:p>
          <a:p>
            <a:pPr indent="361950" algn="just"/>
            <a:r>
              <a:rPr lang="en-US" sz="2400" dirty="0"/>
              <a:t> However, in a fourth subfamily, </a:t>
            </a:r>
            <a:r>
              <a:rPr lang="en-US" sz="2400" b="1" dirty="0" err="1"/>
              <a:t>Maloideae</a:t>
            </a:r>
            <a:r>
              <a:rPr lang="en-US" sz="2400" b="1" dirty="0"/>
              <a:t>,</a:t>
            </a:r>
            <a:r>
              <a:rPr lang="en-US" sz="2400" dirty="0"/>
              <a:t> the ovary is compound and inferior, and an </a:t>
            </a:r>
            <a:r>
              <a:rPr lang="en-US" sz="2400" dirty="0" err="1"/>
              <a:t>epigynous</a:t>
            </a:r>
            <a:r>
              <a:rPr lang="en-US" sz="2400" dirty="0"/>
              <a:t> zone may occur. </a:t>
            </a:r>
            <a:endParaRPr lang="ru-RU" sz="2400" dirty="0"/>
          </a:p>
        </p:txBody>
      </p:sp>
      <p:sp>
        <p:nvSpPr>
          <p:cNvPr id="3" name="Прямоугольник 2"/>
          <p:cNvSpPr/>
          <p:nvPr/>
        </p:nvSpPr>
        <p:spPr>
          <a:xfrm>
            <a:off x="3491880" y="1412776"/>
            <a:ext cx="2147576" cy="584775"/>
          </a:xfrm>
          <a:prstGeom prst="rect">
            <a:avLst/>
          </a:prstGeom>
        </p:spPr>
        <p:txBody>
          <a:bodyPr wrap="none">
            <a:spAutoFit/>
          </a:bodyPr>
          <a:lstStyle/>
          <a:p>
            <a:r>
              <a:rPr lang="en-US" sz="3200" b="1" dirty="0">
                <a:solidFill>
                  <a:prstClr val="black"/>
                </a:solidFill>
              </a:rPr>
              <a:t>Subfamilies</a:t>
            </a:r>
            <a:endParaRPr lang="ru-RU" sz="3200" b="1" dirty="0"/>
          </a:p>
        </p:txBody>
      </p:sp>
      <p:sp>
        <p:nvSpPr>
          <p:cNvPr id="4" name="Прямоугольник 3"/>
          <p:cNvSpPr/>
          <p:nvPr/>
        </p:nvSpPr>
        <p:spPr>
          <a:xfrm>
            <a:off x="2051720" y="476672"/>
            <a:ext cx="5351080" cy="584775"/>
          </a:xfrm>
          <a:prstGeom prst="rect">
            <a:avLst/>
          </a:prstGeom>
        </p:spPr>
        <p:txBody>
          <a:bodyPr wrap="square">
            <a:spAutoFit/>
          </a:bodyPr>
          <a:lstStyle/>
          <a:p>
            <a:r>
              <a:rPr lang="en-US" sz="3200" b="1" dirty="0"/>
              <a:t>Family </a:t>
            </a:r>
            <a:r>
              <a:rPr lang="en-US" sz="3200" b="1" dirty="0" err="1"/>
              <a:t>Rosaceae</a:t>
            </a:r>
            <a:r>
              <a:rPr lang="en-US" sz="3200" b="1" dirty="0"/>
              <a:t> (Rose Family) </a:t>
            </a:r>
            <a:endParaRPr lang="ru-RU"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6336704"/>
          </a:xfrm>
        </p:spPr>
        <p:txBody>
          <a:bodyPr>
            <a:normAutofit fontScale="25000" lnSpcReduction="20000"/>
          </a:bodyPr>
          <a:lstStyle/>
          <a:p>
            <a:pPr marL="0" indent="0">
              <a:lnSpc>
                <a:spcPct val="120000"/>
              </a:lnSpc>
              <a:spcBef>
                <a:spcPts val="0"/>
              </a:spcBef>
              <a:buNone/>
            </a:pPr>
            <a:r>
              <a:rPr lang="en-US" sz="9600" b="1" dirty="0"/>
              <a:t>Material: </a:t>
            </a:r>
          </a:p>
          <a:p>
            <a:pPr marL="0" indent="0">
              <a:lnSpc>
                <a:spcPct val="120000"/>
              </a:lnSpc>
              <a:spcBef>
                <a:spcPts val="0"/>
              </a:spcBef>
              <a:buNone/>
            </a:pPr>
            <a:r>
              <a:rPr lang="en-US" sz="9600" b="1" dirty="0"/>
              <a:t>Class </a:t>
            </a:r>
            <a:r>
              <a:rPr lang="en-US" sz="9600" b="1" dirty="0" err="1"/>
              <a:t>Magnoliopsida</a:t>
            </a:r>
            <a:r>
              <a:rPr lang="en-US" sz="9600" b="1" dirty="0"/>
              <a:t>, </a:t>
            </a:r>
          </a:p>
          <a:p>
            <a:pPr marL="0" indent="0">
              <a:lnSpc>
                <a:spcPct val="120000"/>
              </a:lnSpc>
              <a:spcBef>
                <a:spcPts val="0"/>
              </a:spcBef>
              <a:buNone/>
            </a:pPr>
            <a:r>
              <a:rPr lang="en-US" sz="9600" b="1" dirty="0"/>
              <a:t>     </a:t>
            </a:r>
            <a:r>
              <a:rPr lang="en-US" sz="9600" b="1" dirty="0">
                <a:solidFill>
                  <a:srgbClr val="FF0000"/>
                </a:solidFill>
              </a:rPr>
              <a:t> </a:t>
            </a:r>
            <a:r>
              <a:rPr lang="en-US" sz="9600" b="1" dirty="0"/>
              <a:t>Subclasses </a:t>
            </a:r>
            <a:r>
              <a:rPr lang="en-US" sz="9600" b="1" dirty="0" err="1"/>
              <a:t>Rosidea</a:t>
            </a:r>
            <a:endParaRPr lang="en-US" sz="9600" b="1" dirty="0"/>
          </a:p>
          <a:p>
            <a:pPr marL="0" indent="0">
              <a:lnSpc>
                <a:spcPct val="120000"/>
              </a:lnSpc>
              <a:spcBef>
                <a:spcPts val="0"/>
              </a:spcBef>
              <a:buNone/>
            </a:pPr>
            <a:r>
              <a:rPr lang="en-US" sz="9600" b="1" dirty="0"/>
              <a:t>          Order Rosales</a:t>
            </a:r>
          </a:p>
          <a:p>
            <a:pPr marL="85725" indent="0">
              <a:lnSpc>
                <a:spcPct val="120000"/>
              </a:lnSpc>
              <a:spcBef>
                <a:spcPts val="0"/>
              </a:spcBef>
              <a:buNone/>
            </a:pPr>
            <a:r>
              <a:rPr lang="en-US" sz="9600" b="1" dirty="0"/>
              <a:t>             Family </a:t>
            </a:r>
            <a:r>
              <a:rPr lang="en-US" sz="9600" b="1" dirty="0" err="1"/>
              <a:t>Rosaceae</a:t>
            </a:r>
            <a:r>
              <a:rPr lang="en-US" sz="9600" b="1" dirty="0"/>
              <a:t> (rose family)</a:t>
            </a:r>
            <a:endParaRPr lang="en-US" sz="9600" dirty="0"/>
          </a:p>
          <a:p>
            <a:pPr marL="0" indent="0">
              <a:lnSpc>
                <a:spcPct val="120000"/>
              </a:lnSpc>
              <a:spcBef>
                <a:spcPts val="0"/>
              </a:spcBef>
              <a:buNone/>
            </a:pPr>
            <a:r>
              <a:rPr lang="en-US" sz="9600" b="1" dirty="0"/>
              <a:t>                     Subfamily  </a:t>
            </a:r>
            <a:r>
              <a:rPr lang="en-US" sz="9600" b="1" dirty="0" err="1"/>
              <a:t>Spiraeoideae</a:t>
            </a:r>
            <a:r>
              <a:rPr lang="en-US" sz="9600" b="1" dirty="0"/>
              <a:t>, representatives</a:t>
            </a:r>
            <a:r>
              <a:rPr lang="en-US" sz="9600" dirty="0"/>
              <a:t>:</a:t>
            </a:r>
            <a:endParaRPr lang="en-US" sz="9600" i="1" dirty="0">
              <a:solidFill>
                <a:srgbClr val="FF0000"/>
              </a:solidFill>
            </a:endParaRPr>
          </a:p>
          <a:p>
            <a:pPr marL="0" indent="0">
              <a:lnSpc>
                <a:spcPct val="120000"/>
              </a:lnSpc>
              <a:spcBef>
                <a:spcPts val="0"/>
              </a:spcBef>
              <a:buNone/>
            </a:pPr>
            <a:r>
              <a:rPr lang="en-US" sz="9600" b="1" i="1" dirty="0"/>
              <a:t>                            </a:t>
            </a:r>
            <a:r>
              <a:rPr lang="en-US" sz="9600" b="1" i="1" dirty="0" err="1"/>
              <a:t>Spiraea</a:t>
            </a:r>
            <a:r>
              <a:rPr lang="en-US" sz="9600" b="1" i="1" dirty="0"/>
              <a:t> sp.</a:t>
            </a:r>
            <a:r>
              <a:rPr lang="en-US" sz="9600" b="1" dirty="0"/>
              <a:t> </a:t>
            </a:r>
          </a:p>
          <a:p>
            <a:pPr marL="0" indent="0">
              <a:lnSpc>
                <a:spcPct val="120000"/>
              </a:lnSpc>
              <a:spcBef>
                <a:spcPts val="0"/>
              </a:spcBef>
              <a:buNone/>
            </a:pPr>
            <a:r>
              <a:rPr lang="en-US" sz="9600" b="1" dirty="0"/>
              <a:t>herbarium, wet material (inflorescences)</a:t>
            </a:r>
          </a:p>
          <a:p>
            <a:pPr marL="0" indent="0">
              <a:lnSpc>
                <a:spcPct val="120000"/>
              </a:lnSpc>
              <a:spcBef>
                <a:spcPts val="0"/>
              </a:spcBef>
              <a:buNone/>
            </a:pPr>
            <a:endParaRPr lang="en-US" sz="9600" b="1" dirty="0"/>
          </a:p>
          <a:p>
            <a:pPr marL="0" indent="0">
              <a:lnSpc>
                <a:spcPct val="120000"/>
              </a:lnSpc>
              <a:spcBef>
                <a:spcPts val="0"/>
              </a:spcBef>
              <a:buNone/>
            </a:pPr>
            <a:r>
              <a:rPr lang="en-US" sz="9600" b="1" dirty="0"/>
              <a:t>Objective: </a:t>
            </a:r>
          </a:p>
          <a:p>
            <a:pPr marL="0" indent="0">
              <a:lnSpc>
                <a:spcPct val="120000"/>
              </a:lnSpc>
              <a:spcBef>
                <a:spcPts val="0"/>
              </a:spcBef>
              <a:buNone/>
            </a:pPr>
            <a:r>
              <a:rPr lang="en-US" sz="9600" dirty="0"/>
              <a:t>To investigate the structural features of flowers of </a:t>
            </a:r>
            <a:r>
              <a:rPr lang="en-US" sz="9600" b="1" i="1" dirty="0" err="1"/>
              <a:t>Spiraea</a:t>
            </a:r>
            <a:r>
              <a:rPr lang="en-US" sz="9600" b="1" i="1" dirty="0"/>
              <a:t>. </a:t>
            </a:r>
            <a:endParaRPr lang="en-US" sz="9600" dirty="0"/>
          </a:p>
          <a:p>
            <a:pPr marL="0" indent="0">
              <a:lnSpc>
                <a:spcPct val="120000"/>
              </a:lnSpc>
              <a:spcBef>
                <a:spcPts val="0"/>
              </a:spcBef>
              <a:buNone/>
            </a:pPr>
            <a:endParaRPr lang="en-US" sz="9600" b="1" dirty="0"/>
          </a:p>
          <a:p>
            <a:pPr marL="0" indent="0">
              <a:lnSpc>
                <a:spcPct val="120000"/>
              </a:lnSpc>
              <a:spcBef>
                <a:spcPts val="0"/>
              </a:spcBef>
              <a:buNone/>
            </a:pPr>
            <a:r>
              <a:rPr lang="en-US" sz="9600" b="1" dirty="0"/>
              <a:t>Tasks of work:</a:t>
            </a:r>
            <a:endParaRPr lang="en-US" sz="9600" b="1" i="1" dirty="0"/>
          </a:p>
          <a:p>
            <a:pPr marL="0" indent="0" algn="just">
              <a:lnSpc>
                <a:spcPct val="120000"/>
              </a:lnSpc>
              <a:spcBef>
                <a:spcPts val="0"/>
              </a:spcBef>
              <a:buNone/>
            </a:pPr>
            <a:r>
              <a:rPr lang="en-US" sz="9600" b="1" i="1" dirty="0" err="1"/>
              <a:t>Spiraea</a:t>
            </a:r>
            <a:r>
              <a:rPr lang="en-US" sz="9600" b="1" i="1" dirty="0"/>
              <a:t> sp.:</a:t>
            </a:r>
            <a:r>
              <a:rPr lang="en-US" sz="9600" i="1" dirty="0"/>
              <a:t> </a:t>
            </a:r>
            <a:r>
              <a:rPr lang="en-US" sz="9600" dirty="0"/>
              <a:t>consider and draw longitudinal section of a flower, note the parts of flower,  </a:t>
            </a:r>
            <a:r>
              <a:rPr lang="en-US" sz="9600" dirty="0" err="1"/>
              <a:t>hypanthium</a:t>
            </a:r>
            <a:r>
              <a:rPr lang="en-US" sz="9600" dirty="0"/>
              <a:t>, cyclic arrangement of stamens and </a:t>
            </a:r>
            <a:r>
              <a:rPr lang="en-US" sz="9600" dirty="0" err="1"/>
              <a:t>staminodes</a:t>
            </a:r>
            <a:r>
              <a:rPr lang="en-US" sz="9600" dirty="0"/>
              <a:t>, </a:t>
            </a:r>
            <a:r>
              <a:rPr lang="en-US" sz="9600" dirty="0" err="1"/>
              <a:t>gynoecium</a:t>
            </a:r>
            <a:r>
              <a:rPr lang="en-US" sz="9600" dirty="0"/>
              <a:t>. Write a floral formula</a:t>
            </a:r>
            <a:r>
              <a:rPr lang="en-US" sz="7400" dirty="0"/>
              <a:t>.</a:t>
            </a:r>
          </a:p>
          <a:p>
            <a:pPr marL="0" indent="0" algn="just">
              <a:spcBef>
                <a:spcPts val="0"/>
              </a:spcBef>
              <a:buNone/>
            </a:pPr>
            <a:endParaRPr lang="en-US" b="1" i="1" dirty="0"/>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1E8373-A767-49C5-981C-6F83D7D3641C}"/>
              </a:ext>
            </a:extLst>
          </p:cNvPr>
          <p:cNvSpPr>
            <a:spLocks noGrp="1"/>
          </p:cNvSpPr>
          <p:nvPr>
            <p:ph type="title"/>
          </p:nvPr>
        </p:nvSpPr>
        <p:spPr/>
        <p:txBody>
          <a:bodyPr>
            <a:normAutofit fontScale="90000"/>
          </a:bodyPr>
          <a:lstStyle/>
          <a:p>
            <a:r>
              <a:rPr lang="en-US" dirty="0"/>
              <a:t>Characters of </a:t>
            </a:r>
            <a:r>
              <a:rPr lang="en-US" dirty="0" err="1"/>
              <a:t>Rosaceae</a:t>
            </a:r>
            <a:r>
              <a:rPr lang="en-US" dirty="0"/>
              <a:t>:</a:t>
            </a:r>
            <a:br>
              <a:rPr lang="en-US" dirty="0"/>
            </a:br>
            <a:endParaRPr lang="ru-KZ" dirty="0"/>
          </a:p>
        </p:txBody>
      </p:sp>
      <p:sp>
        <p:nvSpPr>
          <p:cNvPr id="3" name="Объект 2">
            <a:extLst>
              <a:ext uri="{FF2B5EF4-FFF2-40B4-BE49-F238E27FC236}">
                <a16:creationId xmlns:a16="http://schemas.microsoft.com/office/drawing/2014/main" id="{1C0A0998-E70D-45E3-A0C0-23CA0CCF55B5}"/>
              </a:ext>
            </a:extLst>
          </p:cNvPr>
          <p:cNvSpPr>
            <a:spLocks noGrp="1"/>
          </p:cNvSpPr>
          <p:nvPr>
            <p:ph idx="1"/>
          </p:nvPr>
        </p:nvSpPr>
        <p:spPr/>
        <p:txBody>
          <a:bodyPr>
            <a:normAutofit fontScale="77500" lnSpcReduction="20000"/>
          </a:bodyPr>
          <a:lstStyle/>
          <a:p>
            <a:r>
              <a:rPr lang="en-US" sz="2400" dirty="0">
                <a:latin typeface="+mj-lt"/>
              </a:rPr>
              <a:t>Shrubs with prickles;</a:t>
            </a:r>
          </a:p>
          <a:p>
            <a:r>
              <a:rPr lang="en-US" sz="2400" dirty="0"/>
              <a:t>root -t</a:t>
            </a:r>
            <a:r>
              <a:rPr lang="en-US" sz="2400" b="0" i="0" dirty="0">
                <a:effectLst/>
              </a:rPr>
              <a:t>ap, branched sometimes adventitious arising from stem cuttings</a:t>
            </a:r>
            <a:r>
              <a:rPr lang="ru-RU" sz="2400" b="0" i="0" dirty="0">
                <a:effectLst/>
              </a:rPr>
              <a:t>;</a:t>
            </a:r>
          </a:p>
          <a:p>
            <a:r>
              <a:rPr lang="en-GB" sz="2400" dirty="0"/>
              <a:t>Stem - </a:t>
            </a:r>
            <a:r>
              <a:rPr lang="en-US" sz="2600" dirty="0"/>
              <a:t>e</a:t>
            </a:r>
            <a:r>
              <a:rPr lang="en-US" sz="2600" b="0" i="0" dirty="0">
                <a:effectLst/>
              </a:rPr>
              <a:t>rect, prostrate or climber, branched, hard and woody, runner or sucker.</a:t>
            </a:r>
            <a:endParaRPr lang="en-US" sz="2600" dirty="0"/>
          </a:p>
          <a:p>
            <a:r>
              <a:rPr lang="en-US" sz="2400" dirty="0">
                <a:latin typeface="+mj-lt"/>
              </a:rPr>
              <a:t> leaves simple or compound, pinnate, alternate, stipulate; </a:t>
            </a:r>
          </a:p>
          <a:p>
            <a:r>
              <a:rPr lang="en-US" sz="2400" dirty="0">
                <a:latin typeface="+mj-lt"/>
              </a:rPr>
              <a:t>Inflorescence:</a:t>
            </a:r>
          </a:p>
          <a:p>
            <a:pPr marL="0" indent="0">
              <a:buNone/>
            </a:pPr>
            <a:r>
              <a:rPr lang="en-US" sz="2400" dirty="0">
                <a:latin typeface="+mj-lt"/>
              </a:rPr>
              <a:t>Solitary (Potentilla, Rosa </a:t>
            </a:r>
            <a:r>
              <a:rPr lang="en-US" sz="2400" dirty="0" err="1">
                <a:latin typeface="+mj-lt"/>
              </a:rPr>
              <a:t>servica</a:t>
            </a:r>
            <a:r>
              <a:rPr lang="en-US" sz="2400" dirty="0">
                <a:latin typeface="+mj-lt"/>
              </a:rPr>
              <a:t>) or grouped in racemose (</a:t>
            </a:r>
            <a:r>
              <a:rPr lang="en-US" sz="2400" dirty="0" err="1">
                <a:latin typeface="+mj-lt"/>
              </a:rPr>
              <a:t>Agrimonia</a:t>
            </a:r>
            <a:r>
              <a:rPr lang="en-US" sz="2400" dirty="0">
                <a:latin typeface="+mj-lt"/>
              </a:rPr>
              <a:t>). terminal corymbose (Rosa </a:t>
            </a:r>
            <a:r>
              <a:rPr lang="en-US" sz="2400" dirty="0" err="1">
                <a:latin typeface="+mj-lt"/>
              </a:rPr>
              <a:t>moschata</a:t>
            </a:r>
            <a:r>
              <a:rPr lang="en-US" sz="2400" dirty="0">
                <a:latin typeface="+mj-lt"/>
              </a:rPr>
              <a:t>), terminal cyme (</a:t>
            </a:r>
            <a:r>
              <a:rPr lang="en-US" sz="2400" dirty="0" err="1">
                <a:latin typeface="+mj-lt"/>
              </a:rPr>
              <a:t>Geum</a:t>
            </a:r>
            <a:r>
              <a:rPr lang="en-US" sz="2400" dirty="0">
                <a:latin typeface="+mj-lt"/>
              </a:rPr>
              <a:t>) or corymbose cyme (Potentilla </a:t>
            </a:r>
            <a:r>
              <a:rPr lang="en-US" sz="2400" dirty="0" err="1">
                <a:latin typeface="+mj-lt"/>
              </a:rPr>
              <a:t>sibbaldi</a:t>
            </a:r>
            <a:r>
              <a:rPr lang="en-US" sz="2400" dirty="0">
                <a:latin typeface="+mj-lt"/>
              </a:rPr>
              <a:t>).</a:t>
            </a:r>
          </a:p>
          <a:p>
            <a:r>
              <a:rPr lang="en-US" sz="2400" dirty="0">
                <a:latin typeface="+mj-lt"/>
              </a:rPr>
              <a:t>flowers actinomorphic very rarely zygomorphic hypo-, peri- or epigynous; </a:t>
            </a:r>
          </a:p>
          <a:p>
            <a:r>
              <a:rPr lang="en-US" sz="2400" dirty="0">
                <a:latin typeface="+mj-lt"/>
              </a:rPr>
              <a:t>calyx </a:t>
            </a:r>
            <a:r>
              <a:rPr lang="en-US" sz="2400" dirty="0" err="1">
                <a:latin typeface="+mj-lt"/>
              </a:rPr>
              <a:t>gamosepalous</a:t>
            </a:r>
            <a:r>
              <a:rPr lang="en-US" sz="2400" dirty="0">
                <a:latin typeface="+mj-lt"/>
              </a:rPr>
              <a:t> (a flower with a calyx made up of fused sepals is referred to as a </a:t>
            </a:r>
            <a:r>
              <a:rPr lang="en-US" sz="2400" dirty="0" err="1">
                <a:latin typeface="+mj-lt"/>
              </a:rPr>
              <a:t>gamosepalous</a:t>
            </a:r>
            <a:r>
              <a:rPr lang="en-US" sz="2400" dirty="0">
                <a:latin typeface="+mj-lt"/>
              </a:rPr>
              <a:t> flower.), 5; petals 5, polypetalous;</a:t>
            </a:r>
          </a:p>
          <a:p>
            <a:r>
              <a:rPr lang="en-US" sz="2400" dirty="0">
                <a:latin typeface="+mj-lt"/>
              </a:rPr>
              <a:t>stamens indefinite; carpels 1 to many, apo (</a:t>
            </a:r>
            <a:r>
              <a:rPr lang="en-US" sz="2400" b="0" i="0" dirty="0">
                <a:effectLst/>
                <a:latin typeface="+mj-lt"/>
              </a:rPr>
              <a:t>having distinct carpels that are not joined together.</a:t>
            </a:r>
            <a:r>
              <a:rPr lang="en-US" sz="2400" dirty="0">
                <a:latin typeface="+mj-lt"/>
              </a:rPr>
              <a:t>)- or syncarpous (</a:t>
            </a:r>
            <a:r>
              <a:rPr lang="en-US" sz="2400" b="0" i="0" dirty="0">
                <a:effectLst/>
                <a:latin typeface="+mj-lt"/>
              </a:rPr>
              <a:t>carpels of the gynoecium are united in a compound ovary</a:t>
            </a:r>
            <a:r>
              <a:rPr lang="en-US" sz="2400" dirty="0">
                <a:latin typeface="+mj-lt"/>
              </a:rPr>
              <a:t>), situated on swollen receptacle; </a:t>
            </a:r>
          </a:p>
          <a:p>
            <a:r>
              <a:rPr lang="en-US" sz="2400" dirty="0">
                <a:latin typeface="+mj-lt"/>
              </a:rPr>
              <a:t>fruit a collection of achenes, drupe or pome.</a:t>
            </a:r>
            <a:endParaRPr lang="ru-KZ" sz="2400" dirty="0">
              <a:latin typeface="+mj-lt"/>
            </a:endParaRPr>
          </a:p>
        </p:txBody>
      </p:sp>
    </p:spTree>
    <p:extLst>
      <p:ext uri="{BB962C8B-B14F-4D97-AF65-F5344CB8AC3E}">
        <p14:creationId xmlns:p14="http://schemas.microsoft.com/office/powerpoint/2010/main" val="2355138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B1E843-191A-44E1-9E76-4EBE48276436}"/>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C3AD234D-9D42-4934-96D1-0D8515A8AFB9}"/>
              </a:ext>
            </a:extLst>
          </p:cNvPr>
          <p:cNvSpPr>
            <a:spLocks noGrp="1"/>
          </p:cNvSpPr>
          <p:nvPr>
            <p:ph idx="1"/>
          </p:nvPr>
        </p:nvSpPr>
        <p:spPr/>
        <p:txBody>
          <a:bodyPr/>
          <a:lstStyle/>
          <a:p>
            <a:endParaRPr lang="ru-KZ"/>
          </a:p>
        </p:txBody>
      </p:sp>
      <p:pic>
        <p:nvPicPr>
          <p:cNvPr id="5" name="Рисунок 4">
            <a:extLst>
              <a:ext uri="{FF2B5EF4-FFF2-40B4-BE49-F238E27FC236}">
                <a16:creationId xmlns:a16="http://schemas.microsoft.com/office/drawing/2014/main" id="{C0482502-BC87-4C89-93B9-0E5CBFA09D64}"/>
              </a:ext>
            </a:extLst>
          </p:cNvPr>
          <p:cNvPicPr>
            <a:picLocks noChangeAspect="1"/>
          </p:cNvPicPr>
          <p:nvPr/>
        </p:nvPicPr>
        <p:blipFill rotWithShape="1">
          <a:blip r:embed="rId2"/>
          <a:srcRect l="9050" t="28999" r="45275" b="9401"/>
          <a:stretch/>
        </p:blipFill>
        <p:spPr>
          <a:xfrm>
            <a:off x="457200" y="390354"/>
            <a:ext cx="8229600" cy="6243145"/>
          </a:xfrm>
          <a:prstGeom prst="rect">
            <a:avLst/>
          </a:prstGeom>
        </p:spPr>
      </p:pic>
    </p:spTree>
    <p:extLst>
      <p:ext uri="{BB962C8B-B14F-4D97-AF65-F5344CB8AC3E}">
        <p14:creationId xmlns:p14="http://schemas.microsoft.com/office/powerpoint/2010/main" val="1014640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Documents\Karime\2018\Lectures\Anatomy and morphology of plant\Additional materials\Plant systematics\Rosaceae\p1-345_1.jpg"/>
          <p:cNvPicPr>
            <a:picLocks noChangeAspect="1" noChangeArrowheads="1"/>
          </p:cNvPicPr>
          <p:nvPr/>
        </p:nvPicPr>
        <p:blipFill>
          <a:blip r:embed="rId2" cstate="print"/>
          <a:srcRect t="25714" r="35741"/>
          <a:stretch>
            <a:fillRect/>
          </a:stretch>
        </p:blipFill>
        <p:spPr bwMode="auto">
          <a:xfrm>
            <a:off x="179512" y="1484784"/>
            <a:ext cx="3516582" cy="2988000"/>
          </a:xfrm>
          <a:prstGeom prst="rect">
            <a:avLst/>
          </a:prstGeom>
          <a:noFill/>
        </p:spPr>
      </p:pic>
      <p:pic>
        <p:nvPicPr>
          <p:cNvPr id="1029" name="Picture 5" descr="C:\Users\ADM\Documents\Karime\2018\Lectures\Anatomy and morphology of plant\Additional materials\Plant systematics\Rosaceae\Spiraea.jpg"/>
          <p:cNvPicPr>
            <a:picLocks noChangeAspect="1" noChangeArrowheads="1"/>
          </p:cNvPicPr>
          <p:nvPr/>
        </p:nvPicPr>
        <p:blipFill>
          <a:blip r:embed="rId3" cstate="print"/>
          <a:srcRect/>
          <a:stretch>
            <a:fillRect/>
          </a:stretch>
        </p:blipFill>
        <p:spPr bwMode="auto">
          <a:xfrm>
            <a:off x="3779912" y="188640"/>
            <a:ext cx="5206209" cy="4104000"/>
          </a:xfrm>
          <a:prstGeom prst="rect">
            <a:avLst/>
          </a:prstGeom>
          <a:noFill/>
        </p:spPr>
      </p:pic>
      <p:sp>
        <p:nvSpPr>
          <p:cNvPr id="9" name="Прямоугольник 8"/>
          <p:cNvSpPr/>
          <p:nvPr/>
        </p:nvSpPr>
        <p:spPr>
          <a:xfrm>
            <a:off x="4211960" y="4509120"/>
            <a:ext cx="4176465" cy="1200329"/>
          </a:xfrm>
          <a:prstGeom prst="rect">
            <a:avLst/>
          </a:prstGeom>
        </p:spPr>
        <p:txBody>
          <a:bodyPr wrap="square">
            <a:spAutoFit/>
          </a:bodyPr>
          <a:lstStyle/>
          <a:p>
            <a:pPr algn="just"/>
            <a:r>
              <a:rPr lang="en-US" i="1" dirty="0" err="1"/>
              <a:t>Spiraea</a:t>
            </a:r>
            <a:r>
              <a:rPr lang="en-US" i="1" dirty="0"/>
              <a:t> </a:t>
            </a:r>
            <a:r>
              <a:rPr lang="en-US" i="1" dirty="0" err="1"/>
              <a:t>salicifolia</a:t>
            </a:r>
            <a:r>
              <a:rPr lang="en-US" dirty="0"/>
              <a:t>: 1 - appearance; 2 - a flower; 3 - flower in section; 4 - </a:t>
            </a:r>
            <a:r>
              <a:rPr lang="en-US" dirty="0" err="1"/>
              <a:t>gynoecium</a:t>
            </a:r>
            <a:r>
              <a:rPr lang="en-US" dirty="0"/>
              <a:t>; 5 - one of the pistils; 6 - fruit; 7 - floral diagram</a:t>
            </a:r>
            <a:endParaRPr lang="ru-RU" dirty="0"/>
          </a:p>
        </p:txBody>
      </p:sp>
      <p:sp>
        <p:nvSpPr>
          <p:cNvPr id="10" name="Прямоугольник 9"/>
          <p:cNvSpPr/>
          <p:nvPr/>
        </p:nvSpPr>
        <p:spPr>
          <a:xfrm>
            <a:off x="395536" y="5517232"/>
            <a:ext cx="2088136" cy="461665"/>
          </a:xfrm>
          <a:prstGeom prst="rect">
            <a:avLst/>
          </a:prstGeom>
        </p:spPr>
        <p:txBody>
          <a:bodyPr wrap="none">
            <a:spAutoFit/>
          </a:bodyPr>
          <a:lstStyle/>
          <a:p>
            <a:r>
              <a:rPr lang="en-US" sz="2400" b="1" dirty="0"/>
              <a:t>Floral Formula </a:t>
            </a:r>
            <a:endParaRPr lang="ru-RU" sz="2400" dirty="0"/>
          </a:p>
        </p:txBody>
      </p:sp>
      <p:sp>
        <p:nvSpPr>
          <p:cNvPr id="11" name="TextBox 10"/>
          <p:cNvSpPr txBox="1"/>
          <p:nvPr/>
        </p:nvSpPr>
        <p:spPr>
          <a:xfrm>
            <a:off x="323528" y="4941168"/>
            <a:ext cx="4104456" cy="523220"/>
          </a:xfrm>
          <a:prstGeom prst="rect">
            <a:avLst/>
          </a:prstGeom>
          <a:noFill/>
        </p:spPr>
        <p:txBody>
          <a:bodyPr wrap="square" rtlCol="0">
            <a:spAutoFit/>
          </a:bodyPr>
          <a:lstStyle/>
          <a:p>
            <a:r>
              <a:rPr lang="en-US" sz="2800" b="1" dirty="0"/>
              <a:t> </a:t>
            </a:r>
            <a:r>
              <a:rPr lang="ru-RU" sz="2800" b="1" dirty="0"/>
              <a:t>*</a:t>
            </a:r>
            <a:r>
              <a:rPr lang="en-US" sz="2800" b="1" dirty="0"/>
              <a:t> </a:t>
            </a:r>
            <a:r>
              <a:rPr lang="en-US" sz="2800" dirty="0"/>
              <a:t>K</a:t>
            </a:r>
            <a:r>
              <a:rPr lang="en-US" dirty="0"/>
              <a:t>5</a:t>
            </a:r>
            <a:r>
              <a:rPr lang="en-US" sz="2000" dirty="0"/>
              <a:t> </a:t>
            </a:r>
            <a:r>
              <a:rPr lang="en-US" sz="2800" dirty="0"/>
              <a:t>C</a:t>
            </a:r>
            <a:r>
              <a:rPr lang="en-US" dirty="0"/>
              <a:t>5</a:t>
            </a:r>
            <a:r>
              <a:rPr lang="en-US" sz="2000" dirty="0"/>
              <a:t> </a:t>
            </a:r>
            <a:r>
              <a:rPr lang="en-US" sz="2800" dirty="0"/>
              <a:t>A</a:t>
            </a:r>
            <a:r>
              <a:rPr lang="en-US" dirty="0"/>
              <a:t>10+10+10</a:t>
            </a:r>
            <a:r>
              <a:rPr lang="en-US" sz="2000" dirty="0"/>
              <a:t> </a:t>
            </a:r>
            <a:r>
              <a:rPr lang="en-US" sz="2800" dirty="0"/>
              <a:t>G</a:t>
            </a:r>
            <a:r>
              <a:rPr lang="en-US" sz="2000" u="sng" dirty="0"/>
              <a:t>5</a:t>
            </a:r>
            <a:endParaRPr lang="ru-RU" sz="2800" u="sng" dirty="0"/>
          </a:p>
        </p:txBody>
      </p:sp>
      <p:pic>
        <p:nvPicPr>
          <p:cNvPr id="12" name="Picture 2" descr="C:\Users\ADM\Documents\Karime\2018\Lectures\Anatomy and morphology of plant\Additional materials\Plant systematics\ranunculaceae\Male_and_female_sign.svg.png"/>
          <p:cNvPicPr>
            <a:picLocks noChangeAspect="1" noChangeArrowheads="1"/>
          </p:cNvPicPr>
          <p:nvPr/>
        </p:nvPicPr>
        <p:blipFill>
          <a:blip r:embed="rId4" cstate="print"/>
          <a:srcRect/>
          <a:stretch>
            <a:fillRect/>
          </a:stretch>
        </p:blipFill>
        <p:spPr bwMode="auto">
          <a:xfrm>
            <a:off x="251520" y="5085184"/>
            <a:ext cx="216024" cy="288032"/>
          </a:xfrm>
          <a:prstGeom prst="rect">
            <a:avLst/>
          </a:prstGeom>
          <a:noFill/>
        </p:spPr>
      </p:pic>
      <p:sp>
        <p:nvSpPr>
          <p:cNvPr id="13" name="Прямоугольник 12"/>
          <p:cNvSpPr/>
          <p:nvPr/>
        </p:nvSpPr>
        <p:spPr>
          <a:xfrm>
            <a:off x="2987824" y="5949280"/>
            <a:ext cx="1818126" cy="523220"/>
          </a:xfrm>
          <a:prstGeom prst="rect">
            <a:avLst/>
          </a:prstGeom>
        </p:spPr>
        <p:txBody>
          <a:bodyPr wrap="none">
            <a:spAutoFit/>
          </a:bodyPr>
          <a:lstStyle/>
          <a:p>
            <a:r>
              <a:rPr lang="en-US" sz="2800" b="1" i="1" dirty="0" err="1"/>
              <a:t>Spiraea</a:t>
            </a:r>
            <a:r>
              <a:rPr lang="en-US" sz="2800" b="1" i="1" dirty="0"/>
              <a:t> sp.</a:t>
            </a: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7DF4C8-E0CA-423E-A041-43C549F6290E}"/>
              </a:ext>
            </a:extLst>
          </p:cNvPr>
          <p:cNvSpPr>
            <a:spLocks noGrp="1"/>
          </p:cNvSpPr>
          <p:nvPr>
            <p:ph type="title"/>
          </p:nvPr>
        </p:nvSpPr>
        <p:spPr/>
        <p:txBody>
          <a:bodyPr/>
          <a:lstStyle/>
          <a:p>
            <a:endParaRPr lang="ru-KZ"/>
          </a:p>
        </p:txBody>
      </p:sp>
      <p:pic>
        <p:nvPicPr>
          <p:cNvPr id="4" name="Рисунок 3">
            <a:extLst>
              <a:ext uri="{FF2B5EF4-FFF2-40B4-BE49-F238E27FC236}">
                <a16:creationId xmlns:a16="http://schemas.microsoft.com/office/drawing/2014/main" id="{0C45618C-28E8-4D8A-973B-F73560CE8B78}"/>
              </a:ext>
            </a:extLst>
          </p:cNvPr>
          <p:cNvPicPr>
            <a:picLocks noChangeAspect="1"/>
          </p:cNvPicPr>
          <p:nvPr/>
        </p:nvPicPr>
        <p:blipFill rotWithShape="1">
          <a:blip r:embed="rId2"/>
          <a:srcRect l="29527" t="15001" r="10624" b="8000"/>
          <a:stretch/>
        </p:blipFill>
        <p:spPr>
          <a:xfrm>
            <a:off x="527639" y="476672"/>
            <a:ext cx="8159161" cy="5904656"/>
          </a:xfrm>
          <a:prstGeom prst="rect">
            <a:avLst/>
          </a:prstGeom>
        </p:spPr>
      </p:pic>
    </p:spTree>
    <p:extLst>
      <p:ext uri="{BB962C8B-B14F-4D97-AF65-F5344CB8AC3E}">
        <p14:creationId xmlns:p14="http://schemas.microsoft.com/office/powerpoint/2010/main" val="2401495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5976664"/>
          </a:xfrm>
        </p:spPr>
        <p:txBody>
          <a:bodyPr>
            <a:normAutofit fontScale="25000" lnSpcReduction="20000"/>
          </a:bodyPr>
          <a:lstStyle/>
          <a:p>
            <a:pPr marL="0" indent="0">
              <a:lnSpc>
                <a:spcPct val="120000"/>
              </a:lnSpc>
              <a:spcBef>
                <a:spcPts val="0"/>
              </a:spcBef>
              <a:buNone/>
            </a:pPr>
            <a:r>
              <a:rPr lang="en-US" sz="9600" b="1" dirty="0"/>
              <a:t>Material: </a:t>
            </a:r>
          </a:p>
          <a:p>
            <a:pPr marL="0" indent="0">
              <a:lnSpc>
                <a:spcPct val="120000"/>
              </a:lnSpc>
              <a:spcBef>
                <a:spcPts val="0"/>
              </a:spcBef>
              <a:buNone/>
            </a:pPr>
            <a:r>
              <a:rPr lang="en-US" sz="9600" b="1" dirty="0"/>
              <a:t>Class </a:t>
            </a:r>
            <a:r>
              <a:rPr lang="en-US" sz="9600" b="1" dirty="0" err="1"/>
              <a:t>Magnoliopsida</a:t>
            </a:r>
            <a:r>
              <a:rPr lang="en-US" sz="9600" b="1" dirty="0"/>
              <a:t>, </a:t>
            </a:r>
          </a:p>
          <a:p>
            <a:pPr marL="0" indent="0">
              <a:lnSpc>
                <a:spcPct val="120000"/>
              </a:lnSpc>
              <a:spcBef>
                <a:spcPts val="0"/>
              </a:spcBef>
              <a:buNone/>
            </a:pPr>
            <a:r>
              <a:rPr lang="en-US" sz="9600" b="1" dirty="0"/>
              <a:t>     Subclasses </a:t>
            </a:r>
            <a:r>
              <a:rPr lang="en-US" sz="9600" b="1" dirty="0" err="1"/>
              <a:t>Rosidea</a:t>
            </a:r>
            <a:r>
              <a:rPr lang="en-US" sz="9600" b="1" dirty="0"/>
              <a:t> Order Rosales</a:t>
            </a:r>
          </a:p>
          <a:p>
            <a:pPr marL="0" indent="0">
              <a:lnSpc>
                <a:spcPct val="120000"/>
              </a:lnSpc>
              <a:spcBef>
                <a:spcPts val="0"/>
              </a:spcBef>
              <a:buNone/>
            </a:pPr>
            <a:r>
              <a:rPr lang="en-US" sz="9600" b="1" dirty="0"/>
              <a:t>          Family </a:t>
            </a:r>
            <a:r>
              <a:rPr lang="en-US" sz="9600" b="1" dirty="0" err="1"/>
              <a:t>Rosaceae</a:t>
            </a:r>
            <a:r>
              <a:rPr lang="en-US" sz="9600" b="1" dirty="0"/>
              <a:t> (rose family)</a:t>
            </a:r>
            <a:endParaRPr lang="en-US" sz="9600" dirty="0"/>
          </a:p>
          <a:p>
            <a:pPr marL="0" indent="0">
              <a:lnSpc>
                <a:spcPct val="120000"/>
              </a:lnSpc>
              <a:spcBef>
                <a:spcPts val="0"/>
              </a:spcBef>
              <a:buNone/>
            </a:pPr>
            <a:r>
              <a:rPr lang="en-US" sz="9600" b="1" dirty="0"/>
              <a:t>                Subfamily  </a:t>
            </a:r>
            <a:r>
              <a:rPr lang="en-US" sz="9600" b="1" dirty="0" err="1"/>
              <a:t>Prunoideae</a:t>
            </a:r>
            <a:r>
              <a:rPr lang="en-US" sz="9600" b="1" dirty="0"/>
              <a:t>, representatives</a:t>
            </a:r>
            <a:r>
              <a:rPr lang="en-US" sz="9600" dirty="0"/>
              <a:t>:</a:t>
            </a:r>
            <a:endParaRPr lang="en-US" sz="9600" b="1" dirty="0"/>
          </a:p>
          <a:p>
            <a:pPr marL="0" indent="0">
              <a:lnSpc>
                <a:spcPct val="120000"/>
              </a:lnSpc>
              <a:spcBef>
                <a:spcPts val="0"/>
              </a:spcBef>
              <a:buNone/>
            </a:pPr>
            <a:r>
              <a:rPr lang="en-US" sz="9600" b="1" i="1" dirty="0"/>
              <a:t>                       </a:t>
            </a:r>
            <a:r>
              <a:rPr lang="en-US" sz="9600" b="1" i="1" dirty="0" err="1"/>
              <a:t>Prunus</a:t>
            </a:r>
            <a:r>
              <a:rPr lang="en-US" sz="9600" b="1" dirty="0"/>
              <a:t> sp</a:t>
            </a:r>
          </a:p>
          <a:p>
            <a:pPr marL="0" indent="0">
              <a:lnSpc>
                <a:spcPct val="120000"/>
              </a:lnSpc>
              <a:spcBef>
                <a:spcPts val="0"/>
              </a:spcBef>
              <a:buNone/>
            </a:pPr>
            <a:endParaRPr lang="en-US" sz="9600" b="1" dirty="0"/>
          </a:p>
          <a:p>
            <a:pPr marL="0" indent="0">
              <a:lnSpc>
                <a:spcPct val="120000"/>
              </a:lnSpc>
              <a:spcBef>
                <a:spcPts val="0"/>
              </a:spcBef>
              <a:buNone/>
            </a:pPr>
            <a:r>
              <a:rPr lang="en-US" sz="9600" b="1" dirty="0"/>
              <a:t>Objective: </a:t>
            </a:r>
          </a:p>
          <a:p>
            <a:pPr marL="0" indent="0">
              <a:lnSpc>
                <a:spcPct val="120000"/>
              </a:lnSpc>
              <a:spcBef>
                <a:spcPts val="0"/>
              </a:spcBef>
              <a:buNone/>
            </a:pPr>
            <a:r>
              <a:rPr lang="en-US" sz="9600" dirty="0"/>
              <a:t>To investigate the structural features of flowers of </a:t>
            </a:r>
            <a:r>
              <a:rPr lang="en-US" sz="9600" b="1" i="1" dirty="0" err="1"/>
              <a:t>Prunus</a:t>
            </a:r>
            <a:r>
              <a:rPr lang="en-US" sz="9600" b="1" i="1" dirty="0"/>
              <a:t>. </a:t>
            </a:r>
          </a:p>
          <a:p>
            <a:pPr marL="0" indent="0">
              <a:lnSpc>
                <a:spcPct val="120000"/>
              </a:lnSpc>
              <a:spcBef>
                <a:spcPts val="0"/>
              </a:spcBef>
              <a:buNone/>
            </a:pPr>
            <a:endParaRPr lang="en-US" sz="9600" dirty="0"/>
          </a:p>
          <a:p>
            <a:pPr marL="0" indent="0">
              <a:lnSpc>
                <a:spcPct val="120000"/>
              </a:lnSpc>
              <a:spcBef>
                <a:spcPts val="0"/>
              </a:spcBef>
              <a:buNone/>
            </a:pPr>
            <a:endParaRPr lang="en-US" sz="9600" b="1" dirty="0"/>
          </a:p>
          <a:p>
            <a:pPr marL="0" indent="0">
              <a:lnSpc>
                <a:spcPct val="120000"/>
              </a:lnSpc>
              <a:spcBef>
                <a:spcPts val="0"/>
              </a:spcBef>
              <a:buNone/>
            </a:pPr>
            <a:r>
              <a:rPr lang="en-US" sz="9600" b="1" dirty="0"/>
              <a:t>Tasks of work</a:t>
            </a:r>
            <a:endParaRPr lang="en-US" sz="9600" b="1" i="1" dirty="0"/>
          </a:p>
          <a:p>
            <a:pPr marL="0" indent="0" algn="just">
              <a:lnSpc>
                <a:spcPct val="120000"/>
              </a:lnSpc>
              <a:spcBef>
                <a:spcPts val="0"/>
              </a:spcBef>
              <a:buNone/>
            </a:pPr>
            <a:r>
              <a:rPr lang="en-US" sz="9600" b="1" i="1" dirty="0" err="1"/>
              <a:t>Prunus</a:t>
            </a:r>
            <a:r>
              <a:rPr lang="en-US" sz="9600" b="1" i="1" dirty="0"/>
              <a:t> sp.</a:t>
            </a:r>
            <a:r>
              <a:rPr lang="en-US" sz="9600" i="1" dirty="0"/>
              <a:t>: </a:t>
            </a:r>
            <a:r>
              <a:rPr lang="en-US" sz="9600" dirty="0"/>
              <a:t>consider and draw longitudinal section of flower, note </a:t>
            </a:r>
            <a:r>
              <a:rPr lang="en-US" sz="9600" dirty="0" err="1"/>
              <a:t>hypanthium</a:t>
            </a:r>
            <a:r>
              <a:rPr lang="en-US" sz="9600" b="1" dirty="0"/>
              <a:t>, </a:t>
            </a:r>
            <a:r>
              <a:rPr lang="en-US" sz="9600" dirty="0"/>
              <a:t>arrangement of sepals, petals, stamens. </a:t>
            </a:r>
          </a:p>
          <a:p>
            <a:pPr marL="0" indent="0" algn="just">
              <a:lnSpc>
                <a:spcPct val="120000"/>
              </a:lnSpc>
              <a:spcBef>
                <a:spcPts val="0"/>
              </a:spcBef>
              <a:buNone/>
            </a:pPr>
            <a:r>
              <a:rPr lang="en-US" sz="9600" dirty="0"/>
              <a:t>Draw a pistil. Write a floral formula.</a:t>
            </a:r>
            <a:endParaRPr lang="en-US" sz="9600" b="1" dirty="0"/>
          </a:p>
          <a:p>
            <a:pPr marL="0" indent="0">
              <a:lnSpc>
                <a:spcPct val="120000"/>
              </a:lnSpc>
              <a:spcBef>
                <a:spcPts val="0"/>
              </a:spcBef>
              <a:buNone/>
            </a:pPr>
            <a:endParaRPr lang="en-US" sz="9600" b="1" i="1" dirty="0"/>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7944" y="0"/>
            <a:ext cx="2016224" cy="461665"/>
          </a:xfrm>
          <a:prstGeom prst="rect">
            <a:avLst/>
          </a:prstGeom>
          <a:noFill/>
        </p:spPr>
        <p:txBody>
          <a:bodyPr wrap="square" rtlCol="0">
            <a:spAutoFit/>
          </a:bodyPr>
          <a:lstStyle/>
          <a:p>
            <a:r>
              <a:rPr lang="en-US" sz="2400" b="1" i="1" dirty="0" err="1"/>
              <a:t>Prunus</a:t>
            </a:r>
            <a:endParaRPr lang="ru-RU" sz="2400" b="1" i="1" dirty="0"/>
          </a:p>
        </p:txBody>
      </p:sp>
      <p:sp>
        <p:nvSpPr>
          <p:cNvPr id="8" name="Прямоугольник 7"/>
          <p:cNvSpPr/>
          <p:nvPr/>
        </p:nvSpPr>
        <p:spPr>
          <a:xfrm>
            <a:off x="467544" y="5589240"/>
            <a:ext cx="2173095" cy="461665"/>
          </a:xfrm>
          <a:prstGeom prst="rect">
            <a:avLst/>
          </a:prstGeom>
        </p:spPr>
        <p:txBody>
          <a:bodyPr wrap="none">
            <a:spAutoFit/>
          </a:bodyPr>
          <a:lstStyle/>
          <a:p>
            <a:r>
              <a:rPr lang="en-US" sz="2400" b="1" dirty="0"/>
              <a:t>Floral Formula: </a:t>
            </a:r>
            <a:endParaRPr lang="ru-RU" sz="2400" dirty="0"/>
          </a:p>
        </p:txBody>
      </p:sp>
      <p:sp>
        <p:nvSpPr>
          <p:cNvPr id="9" name="TextBox 8"/>
          <p:cNvSpPr txBox="1"/>
          <p:nvPr/>
        </p:nvSpPr>
        <p:spPr>
          <a:xfrm>
            <a:off x="827584" y="6021288"/>
            <a:ext cx="2520280" cy="523220"/>
          </a:xfrm>
          <a:prstGeom prst="rect">
            <a:avLst/>
          </a:prstGeom>
          <a:noFill/>
        </p:spPr>
        <p:txBody>
          <a:bodyPr wrap="square" rtlCol="0">
            <a:spAutoFit/>
          </a:bodyPr>
          <a:lstStyle/>
          <a:p>
            <a:r>
              <a:rPr lang="en-US" sz="2800" b="1" dirty="0"/>
              <a:t> </a:t>
            </a:r>
            <a:r>
              <a:rPr lang="ru-RU" sz="2800" b="1" dirty="0"/>
              <a:t>*</a:t>
            </a:r>
            <a:r>
              <a:rPr lang="en-US" sz="2800" b="1" dirty="0"/>
              <a:t> </a:t>
            </a:r>
            <a:r>
              <a:rPr lang="en-US" sz="2800" dirty="0"/>
              <a:t>K</a:t>
            </a:r>
            <a:r>
              <a:rPr lang="en-US" dirty="0"/>
              <a:t>5</a:t>
            </a:r>
            <a:r>
              <a:rPr lang="en-US" sz="2000" dirty="0"/>
              <a:t> </a:t>
            </a:r>
            <a:r>
              <a:rPr lang="en-US" sz="2800" dirty="0"/>
              <a:t>C</a:t>
            </a:r>
            <a:r>
              <a:rPr lang="en-US" dirty="0"/>
              <a:t>5</a:t>
            </a:r>
            <a:r>
              <a:rPr lang="en-US" sz="2000" dirty="0"/>
              <a:t> </a:t>
            </a:r>
            <a:r>
              <a:rPr lang="en-US" sz="2800" dirty="0"/>
              <a:t>A</a:t>
            </a:r>
            <a:r>
              <a:rPr lang="en-US" dirty="0"/>
              <a:t>∞</a:t>
            </a:r>
            <a:r>
              <a:rPr lang="en-US" sz="2000" dirty="0"/>
              <a:t> </a:t>
            </a:r>
            <a:r>
              <a:rPr lang="en-US" sz="2800" dirty="0"/>
              <a:t>G</a:t>
            </a:r>
            <a:r>
              <a:rPr lang="en-US" u="sng" dirty="0"/>
              <a:t>1</a:t>
            </a:r>
            <a:endParaRPr lang="ru-RU" sz="2800" u="sng" dirty="0"/>
          </a:p>
        </p:txBody>
      </p:sp>
      <p:pic>
        <p:nvPicPr>
          <p:cNvPr id="10" name="Picture 2" descr="C:\Users\ADM\Documents\Karime\2018\Lectures\Anatomy and morphology of plant\Additional materials\Plant systematics\ranunculaceae\Male_and_female_sign.svg.png"/>
          <p:cNvPicPr>
            <a:picLocks noChangeAspect="1" noChangeArrowheads="1"/>
          </p:cNvPicPr>
          <p:nvPr/>
        </p:nvPicPr>
        <p:blipFill>
          <a:blip r:embed="rId2" cstate="print"/>
          <a:srcRect/>
          <a:stretch>
            <a:fillRect/>
          </a:stretch>
        </p:blipFill>
        <p:spPr bwMode="auto">
          <a:xfrm>
            <a:off x="755576" y="6165304"/>
            <a:ext cx="216024" cy="288032"/>
          </a:xfrm>
          <a:prstGeom prst="rect">
            <a:avLst/>
          </a:prstGeom>
          <a:noFill/>
        </p:spPr>
      </p:pic>
      <p:pic>
        <p:nvPicPr>
          <p:cNvPr id="6151" name="Picture 7" descr="C:\Users\ADM\Documents\Karime\2018\Lectures\Anatomy and morphology of plant\Additional materials\Plant systematics\Rosaceae\Prunus_flower.jpg"/>
          <p:cNvPicPr>
            <a:picLocks noChangeAspect="1" noChangeArrowheads="1"/>
          </p:cNvPicPr>
          <p:nvPr/>
        </p:nvPicPr>
        <p:blipFill>
          <a:blip r:embed="rId3" cstate="print"/>
          <a:srcRect/>
          <a:stretch>
            <a:fillRect/>
          </a:stretch>
        </p:blipFill>
        <p:spPr bwMode="auto">
          <a:xfrm>
            <a:off x="1403648" y="548680"/>
            <a:ext cx="7315200" cy="49911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88640"/>
            <a:ext cx="7992888" cy="5865515"/>
          </a:xfrm>
        </p:spPr>
        <p:txBody>
          <a:bodyPr>
            <a:normAutofit fontScale="85000" lnSpcReduction="20000"/>
          </a:bodyPr>
          <a:lstStyle/>
          <a:p>
            <a:pPr marL="0" indent="0">
              <a:lnSpc>
                <a:spcPct val="110000"/>
              </a:lnSpc>
              <a:spcBef>
                <a:spcPts val="0"/>
              </a:spcBef>
              <a:buNone/>
            </a:pPr>
            <a:r>
              <a:rPr lang="en-US" sz="2800" b="1" dirty="0"/>
              <a:t>Material: </a:t>
            </a:r>
          </a:p>
          <a:p>
            <a:pPr marL="0" indent="0">
              <a:lnSpc>
                <a:spcPct val="110000"/>
              </a:lnSpc>
              <a:spcBef>
                <a:spcPts val="0"/>
              </a:spcBef>
              <a:buNone/>
            </a:pPr>
            <a:r>
              <a:rPr lang="en-US" sz="2800" b="1" dirty="0"/>
              <a:t>Class </a:t>
            </a:r>
            <a:r>
              <a:rPr lang="en-US" sz="2800" b="1" dirty="0" err="1"/>
              <a:t>Magnoliopsida</a:t>
            </a:r>
            <a:r>
              <a:rPr lang="en-US" sz="2800" b="1" dirty="0"/>
              <a:t>, </a:t>
            </a:r>
          </a:p>
          <a:p>
            <a:pPr marL="0" indent="0">
              <a:lnSpc>
                <a:spcPct val="110000"/>
              </a:lnSpc>
              <a:spcBef>
                <a:spcPts val="0"/>
              </a:spcBef>
              <a:buNone/>
            </a:pPr>
            <a:r>
              <a:rPr lang="en-US" sz="2800" b="1" dirty="0"/>
              <a:t>      Subclasses </a:t>
            </a:r>
            <a:r>
              <a:rPr lang="en-US" sz="2800" b="1" dirty="0" err="1"/>
              <a:t>Rosidea</a:t>
            </a:r>
            <a:r>
              <a:rPr lang="en-US" sz="2800" b="1" dirty="0"/>
              <a:t> </a:t>
            </a:r>
          </a:p>
          <a:p>
            <a:pPr marL="0" indent="0">
              <a:lnSpc>
                <a:spcPct val="110000"/>
              </a:lnSpc>
              <a:spcBef>
                <a:spcPts val="0"/>
              </a:spcBef>
              <a:buNone/>
            </a:pPr>
            <a:r>
              <a:rPr lang="en-US" sz="2800" b="1" dirty="0"/>
              <a:t>           Order Rosales</a:t>
            </a:r>
          </a:p>
          <a:p>
            <a:pPr marL="0" indent="0">
              <a:lnSpc>
                <a:spcPct val="110000"/>
              </a:lnSpc>
              <a:spcBef>
                <a:spcPts val="0"/>
              </a:spcBef>
              <a:buNone/>
            </a:pPr>
            <a:r>
              <a:rPr lang="en-US" sz="2800" b="1" dirty="0"/>
              <a:t>                 Family </a:t>
            </a:r>
            <a:r>
              <a:rPr lang="en-US" sz="2800" b="1" dirty="0" err="1"/>
              <a:t>Rosaceae</a:t>
            </a:r>
            <a:r>
              <a:rPr lang="en-US" sz="2800" b="1" dirty="0"/>
              <a:t> (rose family)</a:t>
            </a:r>
            <a:endParaRPr lang="en-US" sz="2800" dirty="0"/>
          </a:p>
          <a:p>
            <a:pPr marL="0" indent="0">
              <a:lnSpc>
                <a:spcPct val="110000"/>
              </a:lnSpc>
              <a:spcBef>
                <a:spcPts val="0"/>
              </a:spcBef>
              <a:buNone/>
            </a:pPr>
            <a:r>
              <a:rPr lang="en-US" sz="2800" b="1" dirty="0"/>
              <a:t>                      Subfamily </a:t>
            </a:r>
            <a:r>
              <a:rPr lang="en-US" sz="2800" b="1" dirty="0" err="1"/>
              <a:t>Maloideae</a:t>
            </a:r>
            <a:r>
              <a:rPr lang="en-US" sz="2800" b="1" dirty="0"/>
              <a:t> (apple subfamily</a:t>
            </a:r>
            <a:r>
              <a:rPr lang="en-US" sz="2800" dirty="0"/>
              <a:t>), </a:t>
            </a:r>
            <a:r>
              <a:rPr lang="en-US" sz="2800" b="1" dirty="0"/>
              <a:t> representatives</a:t>
            </a:r>
            <a:r>
              <a:rPr lang="en-US" sz="2800" dirty="0"/>
              <a:t>:</a:t>
            </a:r>
            <a:endParaRPr lang="en-US" sz="2800" b="1" dirty="0"/>
          </a:p>
          <a:p>
            <a:pPr marL="0" indent="0">
              <a:lnSpc>
                <a:spcPct val="110000"/>
              </a:lnSpc>
              <a:spcBef>
                <a:spcPts val="0"/>
              </a:spcBef>
              <a:buNone/>
            </a:pPr>
            <a:r>
              <a:rPr lang="en-US" sz="2800" b="1" i="1" dirty="0"/>
              <a:t>                       </a:t>
            </a:r>
            <a:r>
              <a:rPr lang="en-US" sz="2800" b="1" i="1" dirty="0" err="1"/>
              <a:t>Malus</a:t>
            </a:r>
            <a:r>
              <a:rPr lang="en-US" sz="2800" b="1" i="1" dirty="0"/>
              <a:t> </a:t>
            </a:r>
            <a:r>
              <a:rPr lang="en-US" sz="2800" b="1" i="1" dirty="0" err="1"/>
              <a:t>domestica</a:t>
            </a:r>
            <a:endParaRPr lang="en-US" sz="2800" b="1" i="1" dirty="0"/>
          </a:p>
          <a:p>
            <a:pPr marL="0" indent="0">
              <a:lnSpc>
                <a:spcPct val="110000"/>
              </a:lnSpc>
              <a:spcBef>
                <a:spcPts val="0"/>
              </a:spcBef>
              <a:buNone/>
            </a:pPr>
            <a:endParaRPr lang="en-US" sz="2600" b="1" dirty="0"/>
          </a:p>
          <a:p>
            <a:pPr marL="0" indent="0">
              <a:lnSpc>
                <a:spcPct val="110000"/>
              </a:lnSpc>
              <a:spcBef>
                <a:spcPts val="0"/>
              </a:spcBef>
              <a:buNone/>
            </a:pPr>
            <a:endParaRPr lang="en-US" sz="2600" dirty="0"/>
          </a:p>
          <a:p>
            <a:pPr marL="0" indent="0">
              <a:lnSpc>
                <a:spcPct val="110000"/>
              </a:lnSpc>
              <a:spcBef>
                <a:spcPts val="0"/>
              </a:spcBef>
              <a:buNone/>
            </a:pPr>
            <a:r>
              <a:rPr lang="en-US" sz="2600" b="1" dirty="0"/>
              <a:t>Objective: </a:t>
            </a:r>
          </a:p>
          <a:p>
            <a:pPr marL="0" indent="0">
              <a:lnSpc>
                <a:spcPct val="110000"/>
              </a:lnSpc>
              <a:spcBef>
                <a:spcPts val="0"/>
              </a:spcBef>
              <a:buNone/>
            </a:pPr>
            <a:r>
              <a:rPr lang="en-US" sz="2600" dirty="0"/>
              <a:t>To investigate the structural features of flowers of </a:t>
            </a:r>
            <a:r>
              <a:rPr lang="en-US" sz="2600" b="1" i="1" dirty="0" err="1"/>
              <a:t>Malus</a:t>
            </a:r>
            <a:r>
              <a:rPr lang="en-US" sz="2600" b="1" i="1" dirty="0"/>
              <a:t> </a:t>
            </a:r>
            <a:r>
              <a:rPr lang="en-US" sz="2600" b="1" i="1" dirty="0" err="1"/>
              <a:t>domestica</a:t>
            </a:r>
            <a:r>
              <a:rPr lang="en-US" sz="2600" b="1" i="1" dirty="0"/>
              <a:t>. </a:t>
            </a:r>
            <a:endParaRPr lang="en-US" sz="2600" dirty="0"/>
          </a:p>
          <a:p>
            <a:pPr marL="0" indent="0">
              <a:lnSpc>
                <a:spcPct val="110000"/>
              </a:lnSpc>
              <a:spcBef>
                <a:spcPts val="0"/>
              </a:spcBef>
              <a:buNone/>
            </a:pPr>
            <a:endParaRPr lang="en-US" sz="2600" dirty="0"/>
          </a:p>
          <a:p>
            <a:pPr marL="0" indent="0">
              <a:lnSpc>
                <a:spcPct val="110000"/>
              </a:lnSpc>
              <a:spcBef>
                <a:spcPts val="0"/>
              </a:spcBef>
              <a:buNone/>
            </a:pPr>
            <a:r>
              <a:rPr lang="en-US" sz="2600" b="1" dirty="0"/>
              <a:t>Tasks of work</a:t>
            </a:r>
            <a:endParaRPr lang="en-US" sz="2600" b="1" i="1" dirty="0"/>
          </a:p>
          <a:p>
            <a:pPr marL="0" indent="0" algn="just">
              <a:lnSpc>
                <a:spcPct val="110000"/>
              </a:lnSpc>
              <a:spcBef>
                <a:spcPts val="0"/>
              </a:spcBef>
              <a:buNone/>
            </a:pPr>
            <a:r>
              <a:rPr lang="en-US" sz="2600" b="1" i="1" dirty="0" err="1"/>
              <a:t>Malus</a:t>
            </a:r>
            <a:r>
              <a:rPr lang="en-US" sz="2600" b="1" i="1" dirty="0"/>
              <a:t> </a:t>
            </a:r>
            <a:r>
              <a:rPr lang="en-US" sz="2600" b="1" i="1" dirty="0" err="1"/>
              <a:t>domestica</a:t>
            </a:r>
            <a:r>
              <a:rPr lang="en-US" sz="2600" i="1" dirty="0"/>
              <a:t>: </a:t>
            </a:r>
            <a:r>
              <a:rPr lang="en-US" sz="2600" dirty="0"/>
              <a:t>consider and draw longitudinal section of flower, note </a:t>
            </a:r>
            <a:r>
              <a:rPr lang="en-US" sz="2600" dirty="0" err="1"/>
              <a:t>hypanthium</a:t>
            </a:r>
            <a:r>
              <a:rPr lang="en-US" sz="2600" b="1" dirty="0"/>
              <a:t>, </a:t>
            </a:r>
            <a:r>
              <a:rPr lang="en-US" sz="2600" dirty="0"/>
              <a:t>arrangement of sepals, petals, stamens. </a:t>
            </a:r>
          </a:p>
          <a:p>
            <a:pPr marL="0" indent="0" algn="just">
              <a:lnSpc>
                <a:spcPct val="110000"/>
              </a:lnSpc>
              <a:spcBef>
                <a:spcPts val="0"/>
              </a:spcBef>
              <a:buNone/>
            </a:pPr>
            <a:r>
              <a:rPr lang="en-US" sz="2600" dirty="0"/>
              <a:t>Draw a pistil. Write a floral formula.</a:t>
            </a:r>
            <a:endParaRPr lang="en-US" sz="2600" b="1" dirty="0"/>
          </a:p>
          <a:p>
            <a:pPr marL="0" indent="0">
              <a:spcBef>
                <a:spcPts val="0"/>
              </a:spcBef>
              <a:buNone/>
            </a:pPr>
            <a:endParaRPr lang="ru-RU" sz="2000" dirty="0">
              <a:solidFill>
                <a:srgbClr val="FF0000"/>
              </a:solidFill>
            </a:endParaRPr>
          </a:p>
          <a:p>
            <a:pPr marL="0" indent="0">
              <a:spcBef>
                <a:spcPts val="0"/>
              </a:spcBef>
              <a:buNone/>
            </a:pPr>
            <a:endParaRPr lang="en-US" sz="2000" dirty="0"/>
          </a:p>
          <a:p>
            <a:pPr marL="0" indent="0">
              <a:spcBef>
                <a:spcPts val="0"/>
              </a:spcBef>
              <a:buNone/>
            </a:pPr>
            <a:endParaRPr lang="en-US" sz="2000" b="1"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DM\Documents\Karime\2018\Lectures\Anatomy and morphology of plant\Additional materials\Plant systematics\Rosaceae\Malus_flower.jpg"/>
          <p:cNvPicPr>
            <a:picLocks noChangeAspect="1" noChangeArrowheads="1"/>
          </p:cNvPicPr>
          <p:nvPr/>
        </p:nvPicPr>
        <p:blipFill>
          <a:blip r:embed="rId2" cstate="print"/>
          <a:srcRect/>
          <a:stretch>
            <a:fillRect/>
          </a:stretch>
        </p:blipFill>
        <p:spPr bwMode="auto">
          <a:xfrm>
            <a:off x="179512" y="476672"/>
            <a:ext cx="3880866" cy="5580000"/>
          </a:xfrm>
          <a:prstGeom prst="rect">
            <a:avLst/>
          </a:prstGeom>
          <a:noFill/>
        </p:spPr>
      </p:pic>
      <p:sp>
        <p:nvSpPr>
          <p:cNvPr id="4" name="Прямоугольник 3"/>
          <p:cNvSpPr/>
          <p:nvPr/>
        </p:nvSpPr>
        <p:spPr>
          <a:xfrm>
            <a:off x="3491880" y="0"/>
            <a:ext cx="1106393" cy="523220"/>
          </a:xfrm>
          <a:prstGeom prst="rect">
            <a:avLst/>
          </a:prstGeom>
        </p:spPr>
        <p:txBody>
          <a:bodyPr wrap="none">
            <a:spAutoFit/>
          </a:bodyPr>
          <a:lstStyle/>
          <a:p>
            <a:r>
              <a:rPr lang="en-US" sz="2800" b="1" i="1" dirty="0" err="1"/>
              <a:t>Malus</a:t>
            </a:r>
            <a:endParaRPr lang="ru-RU" sz="2800" dirty="0"/>
          </a:p>
        </p:txBody>
      </p:sp>
      <p:pic>
        <p:nvPicPr>
          <p:cNvPr id="9220" name="Picture 4" descr="C:\Users\ADM\Documents\Karime\2018\Lectures\Anatomy and morphology of plant\Additional materials\Plant systematics\Rosaceae\283.jpg"/>
          <p:cNvPicPr>
            <a:picLocks noChangeAspect="1" noChangeArrowheads="1"/>
          </p:cNvPicPr>
          <p:nvPr/>
        </p:nvPicPr>
        <p:blipFill>
          <a:blip r:embed="rId3" cstate="print"/>
          <a:srcRect t="2980" b="6619"/>
          <a:stretch>
            <a:fillRect/>
          </a:stretch>
        </p:blipFill>
        <p:spPr bwMode="auto">
          <a:xfrm>
            <a:off x="4644008" y="188640"/>
            <a:ext cx="4343400" cy="6552728"/>
          </a:xfrm>
          <a:prstGeom prst="rect">
            <a:avLst/>
          </a:prstGeom>
          <a:noFill/>
        </p:spPr>
      </p:pic>
      <p:sp>
        <p:nvSpPr>
          <p:cNvPr id="6" name="Прямоугольник 5"/>
          <p:cNvSpPr/>
          <p:nvPr/>
        </p:nvSpPr>
        <p:spPr>
          <a:xfrm>
            <a:off x="179512" y="6237312"/>
            <a:ext cx="1841402" cy="400110"/>
          </a:xfrm>
          <a:prstGeom prst="rect">
            <a:avLst/>
          </a:prstGeom>
        </p:spPr>
        <p:txBody>
          <a:bodyPr wrap="none">
            <a:spAutoFit/>
          </a:bodyPr>
          <a:lstStyle/>
          <a:p>
            <a:r>
              <a:rPr lang="en-US" sz="2000" b="1" dirty="0"/>
              <a:t>Floral Formula: </a:t>
            </a:r>
            <a:endParaRPr lang="ru-RU" sz="2000" dirty="0"/>
          </a:p>
        </p:txBody>
      </p:sp>
      <p:sp>
        <p:nvSpPr>
          <p:cNvPr id="7" name="TextBox 6"/>
          <p:cNvSpPr txBox="1"/>
          <p:nvPr/>
        </p:nvSpPr>
        <p:spPr>
          <a:xfrm>
            <a:off x="2195736" y="6165304"/>
            <a:ext cx="2520280" cy="523220"/>
          </a:xfrm>
          <a:prstGeom prst="rect">
            <a:avLst/>
          </a:prstGeom>
          <a:noFill/>
        </p:spPr>
        <p:txBody>
          <a:bodyPr wrap="square" rtlCol="0">
            <a:spAutoFit/>
          </a:bodyPr>
          <a:lstStyle/>
          <a:p>
            <a:r>
              <a:rPr lang="en-US" sz="2800" b="1" dirty="0"/>
              <a:t> </a:t>
            </a:r>
            <a:r>
              <a:rPr lang="ru-RU" sz="2800" b="1" dirty="0"/>
              <a:t>*</a:t>
            </a:r>
            <a:r>
              <a:rPr lang="en-US" sz="2800" b="1" dirty="0"/>
              <a:t> </a:t>
            </a:r>
            <a:r>
              <a:rPr lang="en-US" sz="2800" dirty="0"/>
              <a:t>K</a:t>
            </a:r>
            <a:r>
              <a:rPr lang="en-US" sz="1600" dirty="0"/>
              <a:t>5</a:t>
            </a:r>
            <a:r>
              <a:rPr lang="en-US" sz="2000" dirty="0"/>
              <a:t> </a:t>
            </a:r>
            <a:r>
              <a:rPr lang="en-US" sz="2800" dirty="0"/>
              <a:t>C</a:t>
            </a:r>
            <a:r>
              <a:rPr lang="en-US" sz="1600" dirty="0"/>
              <a:t>5</a:t>
            </a:r>
            <a:r>
              <a:rPr lang="en-US" sz="2000" dirty="0"/>
              <a:t> </a:t>
            </a:r>
            <a:r>
              <a:rPr lang="en-US" sz="2800" dirty="0"/>
              <a:t>A</a:t>
            </a:r>
            <a:r>
              <a:rPr lang="en-US" sz="1600" dirty="0"/>
              <a:t>∞</a:t>
            </a:r>
            <a:r>
              <a:rPr lang="en-US" sz="2000" dirty="0"/>
              <a:t> </a:t>
            </a:r>
            <a:r>
              <a:rPr lang="en-US" sz="2800" dirty="0"/>
              <a:t>G</a:t>
            </a:r>
            <a:r>
              <a:rPr lang="en-US" sz="1600" dirty="0"/>
              <a:t>(5)</a:t>
            </a:r>
            <a:endParaRPr lang="ru-RU" sz="2800" dirty="0"/>
          </a:p>
        </p:txBody>
      </p:sp>
      <p:pic>
        <p:nvPicPr>
          <p:cNvPr id="8" name="Picture 2" descr="C:\Users\ADM\Documents\Karime\2018\Lectures\Anatomy and morphology of plant\Additional materials\Plant systematics\ranunculaceae\Male_and_female_sign.svg.png"/>
          <p:cNvPicPr>
            <a:picLocks noChangeAspect="1" noChangeArrowheads="1"/>
          </p:cNvPicPr>
          <p:nvPr/>
        </p:nvPicPr>
        <p:blipFill>
          <a:blip r:embed="rId4" cstate="print"/>
          <a:srcRect/>
          <a:stretch>
            <a:fillRect/>
          </a:stretch>
        </p:blipFill>
        <p:spPr bwMode="auto">
          <a:xfrm>
            <a:off x="2051720" y="6309320"/>
            <a:ext cx="216024" cy="288032"/>
          </a:xfrm>
          <a:prstGeom prst="rect">
            <a:avLst/>
          </a:prstGeom>
          <a:noFill/>
        </p:spPr>
      </p:pic>
      <p:cxnSp>
        <p:nvCxnSpPr>
          <p:cNvPr id="10" name="Прямая соединительная линия 9"/>
          <p:cNvCxnSpPr/>
          <p:nvPr/>
        </p:nvCxnSpPr>
        <p:spPr>
          <a:xfrm>
            <a:off x="3995936" y="6381328"/>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8640"/>
            <a:ext cx="8291264" cy="5937523"/>
          </a:xfrm>
        </p:spPr>
        <p:txBody>
          <a:bodyPr>
            <a:normAutofit lnSpcReduction="10000"/>
          </a:bodyPr>
          <a:lstStyle/>
          <a:p>
            <a:pPr marL="0" indent="0">
              <a:spcBef>
                <a:spcPts val="0"/>
              </a:spcBef>
              <a:buNone/>
            </a:pPr>
            <a:r>
              <a:rPr lang="en-US" sz="2400" b="1" dirty="0"/>
              <a:t>Material: </a:t>
            </a:r>
          </a:p>
          <a:p>
            <a:pPr marL="0" indent="0">
              <a:spcBef>
                <a:spcPts val="0"/>
              </a:spcBef>
              <a:buNone/>
            </a:pPr>
            <a:r>
              <a:rPr lang="en-US" sz="2400" b="1" dirty="0"/>
              <a:t>Class </a:t>
            </a:r>
            <a:r>
              <a:rPr lang="en-US" sz="2400" b="1" dirty="0" err="1"/>
              <a:t>Magnoliopsida</a:t>
            </a:r>
            <a:r>
              <a:rPr lang="en-US" sz="2400" b="1" dirty="0"/>
              <a:t>, </a:t>
            </a:r>
          </a:p>
          <a:p>
            <a:pPr marL="0" indent="0">
              <a:spcBef>
                <a:spcPts val="0"/>
              </a:spcBef>
              <a:buNone/>
            </a:pPr>
            <a:r>
              <a:rPr lang="en-US" sz="2400" b="1" dirty="0">
                <a:solidFill>
                  <a:srgbClr val="FF0000"/>
                </a:solidFill>
              </a:rPr>
              <a:t>     </a:t>
            </a:r>
            <a:r>
              <a:rPr lang="en-US" sz="2400" b="1" dirty="0"/>
              <a:t>Subclasses </a:t>
            </a:r>
            <a:r>
              <a:rPr lang="en-US" sz="2400" b="1" dirty="0" err="1"/>
              <a:t>Rosidea</a:t>
            </a:r>
            <a:r>
              <a:rPr lang="en-US" sz="2400" b="1" dirty="0"/>
              <a:t> </a:t>
            </a:r>
          </a:p>
          <a:p>
            <a:pPr marL="0" indent="0">
              <a:spcBef>
                <a:spcPts val="0"/>
              </a:spcBef>
              <a:buNone/>
            </a:pPr>
            <a:r>
              <a:rPr lang="en-US" sz="2400" b="1" dirty="0"/>
              <a:t>           Order </a:t>
            </a:r>
            <a:r>
              <a:rPr lang="en-US" sz="2400" b="1" dirty="0" err="1"/>
              <a:t>Fabales</a:t>
            </a:r>
            <a:r>
              <a:rPr lang="en-US" sz="2400" b="1" dirty="0"/>
              <a:t> </a:t>
            </a:r>
          </a:p>
          <a:p>
            <a:pPr marL="0" indent="0">
              <a:spcBef>
                <a:spcPts val="0"/>
              </a:spcBef>
              <a:buNone/>
            </a:pPr>
            <a:r>
              <a:rPr lang="en-US" sz="2400" b="1" dirty="0"/>
              <a:t>                 Family </a:t>
            </a:r>
            <a:r>
              <a:rPr lang="en-US" sz="2400" b="1" dirty="0" err="1"/>
              <a:t>Leguminosae</a:t>
            </a:r>
            <a:r>
              <a:rPr lang="en-US" sz="2400" b="1" dirty="0"/>
              <a:t> or </a:t>
            </a:r>
            <a:r>
              <a:rPr lang="en-US" sz="2400" b="1" dirty="0" err="1"/>
              <a:t>Fabaceae</a:t>
            </a:r>
            <a:r>
              <a:rPr lang="en-US" sz="2400" b="1" dirty="0"/>
              <a:t> (legume family), representatives:</a:t>
            </a:r>
          </a:p>
          <a:p>
            <a:pPr marL="0" indent="0">
              <a:spcBef>
                <a:spcPts val="0"/>
              </a:spcBef>
              <a:buNone/>
            </a:pPr>
            <a:r>
              <a:rPr lang="en-US" sz="2400" b="1" i="1" dirty="0" err="1"/>
              <a:t>Robinia</a:t>
            </a:r>
            <a:r>
              <a:rPr lang="en-US" sz="2400" b="1" i="1" dirty="0"/>
              <a:t> </a:t>
            </a:r>
            <a:r>
              <a:rPr lang="en-US" sz="2400" b="1" i="1" dirty="0" err="1"/>
              <a:t>pseudoacacia</a:t>
            </a:r>
            <a:r>
              <a:rPr lang="en-US" sz="2400" b="1" i="1" dirty="0"/>
              <a:t> </a:t>
            </a:r>
            <a:r>
              <a:rPr lang="en-US" sz="2400" dirty="0"/>
              <a:t>L. (</a:t>
            </a:r>
            <a:r>
              <a:rPr lang="en-US" sz="2400" b="1" dirty="0"/>
              <a:t>black locust, black locust tree, false acacia</a:t>
            </a:r>
            <a:r>
              <a:rPr lang="en-US" sz="2400" dirty="0"/>
              <a:t>). </a:t>
            </a:r>
          </a:p>
          <a:p>
            <a:pPr marL="0" indent="0">
              <a:spcBef>
                <a:spcPts val="0"/>
              </a:spcBef>
              <a:buNone/>
            </a:pPr>
            <a:endParaRPr lang="en-US" sz="2400" dirty="0"/>
          </a:p>
          <a:p>
            <a:pPr marL="0" indent="0" algn="just">
              <a:spcBef>
                <a:spcPts val="0"/>
              </a:spcBef>
              <a:buNone/>
            </a:pPr>
            <a:r>
              <a:rPr lang="en-US" sz="2400" b="1" dirty="0"/>
              <a:t>Objective: </a:t>
            </a:r>
            <a:r>
              <a:rPr lang="en-US" sz="2400" dirty="0"/>
              <a:t>To investigate the structural features of flowers of </a:t>
            </a:r>
            <a:r>
              <a:rPr lang="en-US" sz="2400" i="1" dirty="0" err="1"/>
              <a:t>Robinia</a:t>
            </a:r>
            <a:r>
              <a:rPr lang="en-US" sz="2400" i="1" dirty="0"/>
              <a:t> </a:t>
            </a:r>
            <a:r>
              <a:rPr lang="en-US" sz="2400" i="1" dirty="0" err="1"/>
              <a:t>pseudoacacia</a:t>
            </a:r>
            <a:r>
              <a:rPr lang="en-US" sz="2400" i="1" dirty="0"/>
              <a:t> </a:t>
            </a:r>
            <a:r>
              <a:rPr lang="en-US" sz="2400" dirty="0"/>
              <a:t>L. </a:t>
            </a:r>
          </a:p>
          <a:p>
            <a:pPr marL="0" indent="0">
              <a:spcBef>
                <a:spcPts val="0"/>
              </a:spcBef>
              <a:buNone/>
            </a:pPr>
            <a:endParaRPr lang="en-US" sz="2400" dirty="0"/>
          </a:p>
          <a:p>
            <a:pPr marL="0" indent="0">
              <a:spcBef>
                <a:spcPts val="0"/>
              </a:spcBef>
              <a:buNone/>
            </a:pPr>
            <a:r>
              <a:rPr lang="en-US" sz="2400" b="1" dirty="0"/>
              <a:t>Tasks of work: </a:t>
            </a:r>
          </a:p>
          <a:p>
            <a:pPr marL="0" indent="0" algn="just">
              <a:spcBef>
                <a:spcPts val="0"/>
              </a:spcBef>
              <a:buNone/>
            </a:pPr>
            <a:r>
              <a:rPr lang="en-US" sz="2400" dirty="0"/>
              <a:t>Draw a side view of a flower, unwrapped calyx, all petals of the corolla, note a banner, wing and keel from two fused petals, androecium with stamens (9+1), floral formula.</a:t>
            </a:r>
            <a:endParaRPr lang="en-US" sz="2400" dirty="0">
              <a:solidFill>
                <a:srgbClr val="FF0000"/>
              </a:solidFill>
            </a:endParaRPr>
          </a:p>
          <a:p>
            <a:pPr marL="0" indent="0">
              <a:spcBef>
                <a:spcPts val="0"/>
              </a:spcBef>
              <a:buNone/>
            </a:pPr>
            <a:r>
              <a:rPr lang="en-US" sz="2000" dirty="0"/>
              <a:t> </a:t>
            </a:r>
            <a:endParaRPr lang="ru-RU"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294419-6977-4341-BB97-A219B6F739D4}"/>
              </a:ext>
            </a:extLst>
          </p:cNvPr>
          <p:cNvSpPr>
            <a:spLocks noGrp="1"/>
          </p:cNvSpPr>
          <p:nvPr>
            <p:ph type="title"/>
          </p:nvPr>
        </p:nvSpPr>
        <p:spPr/>
        <p:txBody>
          <a:bodyPr>
            <a:normAutofit fontScale="90000"/>
          </a:bodyPr>
          <a:lstStyle/>
          <a:p>
            <a:r>
              <a:rPr lang="en-US" sz="2700" b="1" dirty="0">
                <a:solidFill>
                  <a:srgbClr val="000000"/>
                </a:solidFill>
                <a:latin typeface="Open Sans"/>
              </a:rPr>
              <a:t>Characteristics of the Family Fabaceae:</a:t>
            </a:r>
            <a:br>
              <a:rPr lang="en-US" sz="2700" dirty="0">
                <a:solidFill>
                  <a:srgbClr val="000000"/>
                </a:solidFill>
                <a:latin typeface="Open Sans"/>
              </a:rPr>
            </a:br>
            <a:endParaRPr lang="ru-KZ" dirty="0"/>
          </a:p>
        </p:txBody>
      </p:sp>
      <p:sp>
        <p:nvSpPr>
          <p:cNvPr id="3" name="Объект 2">
            <a:extLst>
              <a:ext uri="{FF2B5EF4-FFF2-40B4-BE49-F238E27FC236}">
                <a16:creationId xmlns:a16="http://schemas.microsoft.com/office/drawing/2014/main" id="{C031D144-30A1-4AA1-AB24-D8EB90430B19}"/>
              </a:ext>
            </a:extLst>
          </p:cNvPr>
          <p:cNvSpPr>
            <a:spLocks noGrp="1"/>
          </p:cNvSpPr>
          <p:nvPr>
            <p:ph idx="1"/>
          </p:nvPr>
        </p:nvSpPr>
        <p:spPr/>
        <p:txBody>
          <a:bodyPr>
            <a:normAutofit fontScale="70000" lnSpcReduction="20000"/>
          </a:bodyPr>
          <a:lstStyle/>
          <a:p>
            <a:pPr algn="l">
              <a:buFont typeface="Arial" panose="020B0604020202020204" pitchFamily="34" charset="0"/>
              <a:buChar char="•"/>
            </a:pPr>
            <a:r>
              <a:rPr lang="en-US" b="0" i="0" dirty="0">
                <a:solidFill>
                  <a:srgbClr val="000000"/>
                </a:solidFill>
                <a:effectLst/>
                <a:latin typeface="Open Sans"/>
              </a:rPr>
              <a:t>Trees, shrubs or herbs</a:t>
            </a:r>
          </a:p>
          <a:p>
            <a:pPr algn="l">
              <a:buFont typeface="Arial" panose="020B0604020202020204" pitchFamily="34" charset="0"/>
              <a:buChar char="•"/>
            </a:pPr>
            <a:r>
              <a:rPr lang="en-US" b="0" i="0" dirty="0">
                <a:solidFill>
                  <a:srgbClr val="000000"/>
                </a:solidFill>
                <a:effectLst/>
                <a:latin typeface="Open Sans"/>
              </a:rPr>
              <a:t>Plants frequently form a symbiotic relationship with nitrogen-fixing bacteria and form visible nodules on its roots</a:t>
            </a:r>
          </a:p>
          <a:p>
            <a:pPr algn="l">
              <a:buFont typeface="Arial" panose="020B0604020202020204" pitchFamily="34" charset="0"/>
              <a:buChar char="•"/>
            </a:pPr>
            <a:r>
              <a:rPr lang="en-US" b="0" i="0" dirty="0">
                <a:solidFill>
                  <a:srgbClr val="000000"/>
                </a:solidFill>
                <a:effectLst/>
                <a:latin typeface="Open Sans"/>
              </a:rPr>
              <a:t>Leaves are alternately arranged and often compound (pinnately- or palmately-compound, or trifoliate). </a:t>
            </a:r>
          </a:p>
          <a:p>
            <a:pPr algn="l">
              <a:buFont typeface="Arial" panose="020B0604020202020204" pitchFamily="34" charset="0"/>
              <a:buChar char="•"/>
            </a:pPr>
            <a:r>
              <a:rPr lang="en-US" b="0" i="0" dirty="0">
                <a:solidFill>
                  <a:srgbClr val="000000"/>
                </a:solidFill>
                <a:effectLst/>
                <a:latin typeface="Open Sans"/>
              </a:rPr>
              <a:t>Leaflet margins are usually smooth.</a:t>
            </a:r>
          </a:p>
          <a:p>
            <a:pPr algn="l">
              <a:buFont typeface="Arial" panose="020B0604020202020204" pitchFamily="34" charset="0"/>
              <a:buChar char="•"/>
            </a:pPr>
            <a:r>
              <a:rPr lang="en-US" b="0" i="0" dirty="0">
                <a:solidFill>
                  <a:srgbClr val="000000"/>
                </a:solidFill>
                <a:effectLst/>
                <a:latin typeface="Open Sans"/>
              </a:rPr>
              <a:t>Flowers bisexual (having both stamens and a pistil) with radial or bilateral symmetry.</a:t>
            </a:r>
          </a:p>
          <a:p>
            <a:pPr algn="l">
              <a:buFont typeface="Arial" panose="020B0604020202020204" pitchFamily="34" charset="0"/>
              <a:buChar char="•"/>
            </a:pPr>
            <a:r>
              <a:rPr lang="en-US" b="0" i="0" dirty="0">
                <a:solidFill>
                  <a:srgbClr val="000000"/>
                </a:solidFill>
                <a:effectLst/>
                <a:latin typeface="Open Sans"/>
              </a:rPr>
              <a:t>Sepals 5, fused</a:t>
            </a:r>
          </a:p>
          <a:p>
            <a:pPr algn="l">
              <a:buFont typeface="Arial" panose="020B0604020202020204" pitchFamily="34" charset="0"/>
              <a:buChar char="•"/>
            </a:pPr>
            <a:r>
              <a:rPr lang="en-US" b="0" i="0" dirty="0">
                <a:solidFill>
                  <a:srgbClr val="000000"/>
                </a:solidFill>
                <a:effectLst/>
                <a:latin typeface="Open Sans"/>
              </a:rPr>
              <a:t>Petals 5, all similar or differentiated</a:t>
            </a:r>
          </a:p>
          <a:p>
            <a:pPr algn="l">
              <a:buFont typeface="Arial" panose="020B0604020202020204" pitchFamily="34" charset="0"/>
              <a:buChar char="•"/>
            </a:pPr>
            <a:r>
              <a:rPr lang="en-US" b="0" i="0" dirty="0">
                <a:solidFill>
                  <a:srgbClr val="000000"/>
                </a:solidFill>
                <a:effectLst/>
                <a:latin typeface="Open Sans"/>
              </a:rPr>
              <a:t>Stamens many or reduced to 10. If 10 stamens, they may be </a:t>
            </a:r>
            <a:r>
              <a:rPr lang="en-US" b="0" i="0" dirty="0" err="1">
                <a:solidFill>
                  <a:srgbClr val="000000"/>
                </a:solidFill>
                <a:effectLst/>
                <a:latin typeface="Open Sans"/>
              </a:rPr>
              <a:t>diadelphous</a:t>
            </a:r>
            <a:r>
              <a:rPr lang="en-US" b="0" i="0" dirty="0">
                <a:solidFill>
                  <a:srgbClr val="000000"/>
                </a:solidFill>
                <a:effectLst/>
                <a:latin typeface="Open Sans"/>
              </a:rPr>
              <a:t> (9 fused and 1 free), Pistil of 1 carpel. Ovary is superior.</a:t>
            </a:r>
          </a:p>
          <a:p>
            <a:pPr algn="l">
              <a:buFont typeface="Arial" panose="020B0604020202020204" pitchFamily="34" charset="0"/>
              <a:buChar char="•"/>
            </a:pPr>
            <a:r>
              <a:rPr lang="en-US" b="0" i="0" dirty="0">
                <a:solidFill>
                  <a:srgbClr val="000000"/>
                </a:solidFill>
                <a:effectLst/>
                <a:latin typeface="Open Sans"/>
              </a:rPr>
              <a:t>Fruit is a legume or loment.</a:t>
            </a:r>
          </a:p>
          <a:p>
            <a:endParaRPr lang="ru-KZ" dirty="0"/>
          </a:p>
        </p:txBody>
      </p:sp>
    </p:spTree>
    <p:extLst>
      <p:ext uri="{BB962C8B-B14F-4D97-AF65-F5344CB8AC3E}">
        <p14:creationId xmlns:p14="http://schemas.microsoft.com/office/powerpoint/2010/main" val="4166512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Documents\Karime\2018\Lectures\Anatomy and morphology of plant\Additional materials\Plant systematics\Fabaceae\43-Glycine flower l.s.jpg"/>
          <p:cNvPicPr>
            <a:picLocks noGrp="1" noChangeAspect="1" noChangeArrowheads="1"/>
          </p:cNvPicPr>
          <p:nvPr>
            <p:ph idx="1"/>
          </p:nvPr>
        </p:nvPicPr>
        <p:blipFill>
          <a:blip r:embed="rId2" cstate="print">
            <a:lum bright="10000"/>
          </a:blip>
          <a:srcRect/>
          <a:stretch>
            <a:fillRect/>
          </a:stretch>
        </p:blipFill>
        <p:spPr bwMode="auto">
          <a:xfrm>
            <a:off x="1475656" y="620688"/>
            <a:ext cx="6550687" cy="5004000"/>
          </a:xfrm>
          <a:prstGeom prst="rect">
            <a:avLst/>
          </a:prstGeom>
          <a:noFill/>
        </p:spPr>
      </p:pic>
      <p:sp>
        <p:nvSpPr>
          <p:cNvPr id="5" name="Прямоугольник 4"/>
          <p:cNvSpPr/>
          <p:nvPr/>
        </p:nvSpPr>
        <p:spPr>
          <a:xfrm>
            <a:off x="3203848" y="6021288"/>
            <a:ext cx="2962671" cy="523220"/>
          </a:xfrm>
          <a:prstGeom prst="rect">
            <a:avLst/>
          </a:prstGeom>
        </p:spPr>
        <p:txBody>
          <a:bodyPr wrap="none">
            <a:spAutoFit/>
          </a:bodyPr>
          <a:lstStyle/>
          <a:p>
            <a:r>
              <a:rPr lang="ru-RU" sz="2800" dirty="0"/>
              <a:t>↑</a:t>
            </a:r>
            <a:r>
              <a:rPr lang="en-US" sz="2800" dirty="0"/>
              <a:t>K</a:t>
            </a:r>
            <a:r>
              <a:rPr lang="en-US" dirty="0"/>
              <a:t>(5)</a:t>
            </a:r>
            <a:r>
              <a:rPr lang="en-US" sz="2800" dirty="0"/>
              <a:t>C</a:t>
            </a:r>
            <a:r>
              <a:rPr lang="en-US" dirty="0"/>
              <a:t>1,2,2</a:t>
            </a:r>
            <a:r>
              <a:rPr lang="en-US" sz="2800" dirty="0"/>
              <a:t> A</a:t>
            </a:r>
            <a:r>
              <a:rPr lang="en-US" sz="2000" dirty="0"/>
              <a:t>1</a:t>
            </a:r>
            <a:r>
              <a:rPr lang="en-US" sz="2800" dirty="0"/>
              <a:t>,</a:t>
            </a:r>
            <a:r>
              <a:rPr lang="en-US" dirty="0"/>
              <a:t>(4+5</a:t>
            </a:r>
            <a:r>
              <a:rPr lang="en-US" sz="2000" dirty="0"/>
              <a:t>)</a:t>
            </a:r>
            <a:r>
              <a:rPr lang="en-US" sz="2800" dirty="0"/>
              <a:t>G</a:t>
            </a:r>
            <a:r>
              <a:rPr lang="en-US" u="sng" dirty="0"/>
              <a:t>1</a:t>
            </a:r>
            <a:endParaRPr lang="ru-RU" sz="2800" u="sng" dirty="0"/>
          </a:p>
        </p:txBody>
      </p:sp>
      <p:sp>
        <p:nvSpPr>
          <p:cNvPr id="6" name="Прямоугольник 5"/>
          <p:cNvSpPr/>
          <p:nvPr/>
        </p:nvSpPr>
        <p:spPr>
          <a:xfrm>
            <a:off x="1259632" y="6093296"/>
            <a:ext cx="1642886" cy="369332"/>
          </a:xfrm>
          <a:prstGeom prst="rect">
            <a:avLst/>
          </a:prstGeom>
        </p:spPr>
        <p:txBody>
          <a:bodyPr wrap="none">
            <a:spAutoFit/>
          </a:bodyPr>
          <a:lstStyle/>
          <a:p>
            <a:r>
              <a:rPr lang="en-US" b="1" dirty="0"/>
              <a:t>Floral formula: </a:t>
            </a:r>
            <a:endParaRPr lang="ru-RU" b="1" dirty="0"/>
          </a:p>
        </p:txBody>
      </p:sp>
      <p:pic>
        <p:nvPicPr>
          <p:cNvPr id="7" name="Picture 2" descr="C:\Users\ADM\Documents\Karime\2018\Lectures\Anatomy and morphology of plant\Additional materials\Plant systematics\ranunculaceae\Male_and_female_sign.svg.png"/>
          <p:cNvPicPr>
            <a:picLocks noChangeAspect="1" noChangeArrowheads="1"/>
          </p:cNvPicPr>
          <p:nvPr/>
        </p:nvPicPr>
        <p:blipFill>
          <a:blip r:embed="rId3" cstate="print"/>
          <a:srcRect/>
          <a:stretch>
            <a:fillRect/>
          </a:stretch>
        </p:blipFill>
        <p:spPr bwMode="auto">
          <a:xfrm>
            <a:off x="2843808" y="6165304"/>
            <a:ext cx="216024" cy="28803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91880" y="188640"/>
            <a:ext cx="3019224" cy="461665"/>
          </a:xfrm>
          <a:prstGeom prst="rect">
            <a:avLst/>
          </a:prstGeom>
        </p:spPr>
        <p:txBody>
          <a:bodyPr wrap="none">
            <a:spAutoFit/>
          </a:bodyPr>
          <a:lstStyle/>
          <a:p>
            <a:r>
              <a:rPr lang="en-US" sz="2400" b="1" i="1" dirty="0" err="1"/>
              <a:t>Robinia</a:t>
            </a:r>
            <a:r>
              <a:rPr lang="en-US" sz="2400" b="1" i="1" dirty="0"/>
              <a:t> </a:t>
            </a:r>
            <a:r>
              <a:rPr lang="en-US" sz="2400" b="1" i="1" dirty="0" err="1"/>
              <a:t>pseudoacacia</a:t>
            </a:r>
            <a:r>
              <a:rPr lang="en-US" sz="2400" b="1" i="1" dirty="0"/>
              <a:t> </a:t>
            </a:r>
            <a:endParaRPr lang="ru-RU" sz="2400" dirty="0"/>
          </a:p>
        </p:txBody>
      </p:sp>
      <p:pic>
        <p:nvPicPr>
          <p:cNvPr id="11270" name="Picture 6" descr="C:\Users\ADM\Documents\Karime\2018\Lectures\Anatomy and morphology of plant\Additional materials\Plant systematics\Fabaceae\14562290-robinia-pseudoacacia-black-locust-false-acacia-flowers-leaf-and-seeds-on-a-white-background.jpg"/>
          <p:cNvPicPr>
            <a:picLocks noChangeAspect="1" noChangeArrowheads="1"/>
          </p:cNvPicPr>
          <p:nvPr/>
        </p:nvPicPr>
        <p:blipFill>
          <a:blip r:embed="rId2" cstate="print"/>
          <a:srcRect l="3243" t="8841" r="2705" b="9382"/>
          <a:stretch>
            <a:fillRect/>
          </a:stretch>
        </p:blipFill>
        <p:spPr bwMode="auto">
          <a:xfrm>
            <a:off x="4427984" y="908720"/>
            <a:ext cx="4514592" cy="5760000"/>
          </a:xfrm>
          <a:prstGeom prst="rect">
            <a:avLst/>
          </a:prstGeom>
          <a:noFill/>
        </p:spPr>
      </p:pic>
      <p:pic>
        <p:nvPicPr>
          <p:cNvPr id="8" name="Picture 3" descr="C:\Users\ADM\Documents\Karime\2018\Lectures\Anatomy and morphology of plant\Additional materials\Plant systematics\Fabaceae\Robinia_spines_kz.jpg"/>
          <p:cNvPicPr>
            <a:picLocks noChangeAspect="1" noChangeArrowheads="1"/>
          </p:cNvPicPr>
          <p:nvPr/>
        </p:nvPicPr>
        <p:blipFill>
          <a:blip r:embed="rId3" cstate="print"/>
          <a:srcRect l="10989" r="2987"/>
          <a:stretch>
            <a:fillRect/>
          </a:stretch>
        </p:blipFill>
        <p:spPr bwMode="auto">
          <a:xfrm>
            <a:off x="611560" y="1124744"/>
            <a:ext cx="3096344" cy="4068000"/>
          </a:xfrm>
          <a:prstGeom prst="rect">
            <a:avLst/>
          </a:prstGeom>
          <a:noFill/>
        </p:spPr>
      </p:pic>
      <p:sp>
        <p:nvSpPr>
          <p:cNvPr id="9" name="Прямоугольник 8"/>
          <p:cNvSpPr/>
          <p:nvPr/>
        </p:nvSpPr>
        <p:spPr>
          <a:xfrm>
            <a:off x="467544" y="5445224"/>
            <a:ext cx="3312368" cy="646331"/>
          </a:xfrm>
          <a:prstGeom prst="rect">
            <a:avLst/>
          </a:prstGeom>
        </p:spPr>
        <p:txBody>
          <a:bodyPr wrap="square">
            <a:spAutoFit/>
          </a:bodyPr>
          <a:lstStyle/>
          <a:p>
            <a:r>
              <a:rPr lang="en-US" dirty="0"/>
              <a:t>Two broad spines are present at the base of some leaves. </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6632"/>
            <a:ext cx="8229600" cy="5040559"/>
          </a:xfrm>
        </p:spPr>
        <p:txBody>
          <a:bodyPr>
            <a:noAutofit/>
          </a:bodyPr>
          <a:lstStyle/>
          <a:p>
            <a:pPr marL="0" indent="0">
              <a:spcBef>
                <a:spcPts val="0"/>
              </a:spcBef>
              <a:buNone/>
            </a:pPr>
            <a:r>
              <a:rPr lang="en-US" sz="2400" b="1" dirty="0"/>
              <a:t>Material: </a:t>
            </a:r>
          </a:p>
          <a:p>
            <a:pPr>
              <a:spcBef>
                <a:spcPts val="0"/>
              </a:spcBef>
              <a:buNone/>
            </a:pPr>
            <a:r>
              <a:rPr lang="en-US" sz="2400" b="1" dirty="0"/>
              <a:t>Division </a:t>
            </a:r>
            <a:r>
              <a:rPr lang="en-US" sz="2400" b="1" dirty="0" err="1"/>
              <a:t>Magnoliophyta</a:t>
            </a:r>
            <a:endParaRPr lang="en-US" sz="2400" b="1" dirty="0"/>
          </a:p>
          <a:p>
            <a:pPr>
              <a:spcBef>
                <a:spcPts val="0"/>
              </a:spcBef>
              <a:buNone/>
            </a:pPr>
            <a:r>
              <a:rPr lang="en-US" sz="2400" b="1" dirty="0"/>
              <a:t>     Class  </a:t>
            </a:r>
            <a:r>
              <a:rPr lang="en-US" sz="2400" b="1" dirty="0" err="1"/>
              <a:t>Magnoliopsida</a:t>
            </a:r>
            <a:endParaRPr lang="en-US" sz="2400" b="1" dirty="0"/>
          </a:p>
          <a:p>
            <a:pPr>
              <a:spcBef>
                <a:spcPts val="0"/>
              </a:spcBef>
              <a:buNone/>
            </a:pPr>
            <a:r>
              <a:rPr lang="en-US" sz="2400" b="1" dirty="0"/>
              <a:t>          Subclass   </a:t>
            </a:r>
            <a:r>
              <a:rPr lang="en-US" sz="2400" b="1" dirty="0" err="1"/>
              <a:t>Asteridae</a:t>
            </a:r>
            <a:r>
              <a:rPr lang="en-US" sz="2400" b="1" dirty="0"/>
              <a:t> </a:t>
            </a:r>
          </a:p>
          <a:p>
            <a:pPr>
              <a:spcBef>
                <a:spcPts val="0"/>
              </a:spcBef>
              <a:buNone/>
            </a:pPr>
            <a:r>
              <a:rPr lang="en-US" sz="2400" b="1" dirty="0"/>
              <a:t>               Order  </a:t>
            </a:r>
            <a:r>
              <a:rPr lang="en-US" sz="2400" b="1" dirty="0" err="1"/>
              <a:t>Asterales</a:t>
            </a:r>
            <a:endParaRPr lang="en-US" sz="2400" b="1" dirty="0"/>
          </a:p>
          <a:p>
            <a:pPr marL="0" indent="0">
              <a:spcBef>
                <a:spcPts val="0"/>
              </a:spcBef>
              <a:buNone/>
            </a:pPr>
            <a:r>
              <a:rPr lang="en-US" sz="2400" b="1" dirty="0"/>
              <a:t>                    Family </a:t>
            </a:r>
            <a:r>
              <a:rPr lang="en-US" sz="2400" b="1" dirty="0" err="1"/>
              <a:t>Asteraceae</a:t>
            </a:r>
            <a:r>
              <a:rPr lang="en-US" sz="2400" b="1" dirty="0"/>
              <a:t> (</a:t>
            </a:r>
            <a:r>
              <a:rPr lang="en-US" sz="2400" b="1" dirty="0" err="1"/>
              <a:t>Compositae</a:t>
            </a:r>
            <a:r>
              <a:rPr lang="en-US" sz="2400" b="1" dirty="0"/>
              <a:t>) - Aster or Sunflower Family</a:t>
            </a:r>
            <a:r>
              <a:rPr lang="en-US" sz="2400" dirty="0"/>
              <a:t> </a:t>
            </a:r>
          </a:p>
          <a:p>
            <a:pPr marL="0" indent="0" algn="just">
              <a:spcBef>
                <a:spcPts val="0"/>
              </a:spcBef>
              <a:buNone/>
            </a:pPr>
            <a:r>
              <a:rPr lang="en-US" sz="2400" b="1" dirty="0"/>
              <a:t>                    Subfamily  </a:t>
            </a:r>
            <a:r>
              <a:rPr lang="en-US" sz="2400" b="1" dirty="0" err="1"/>
              <a:t>Tubuliflorae</a:t>
            </a:r>
            <a:endParaRPr lang="en-US" sz="2400" b="1" dirty="0"/>
          </a:p>
          <a:p>
            <a:pPr marL="0" indent="0" algn="just">
              <a:spcBef>
                <a:spcPts val="0"/>
              </a:spcBef>
              <a:buNone/>
            </a:pPr>
            <a:r>
              <a:rPr lang="en-US" sz="2400" b="1" i="1" dirty="0"/>
              <a:t>                           Helianthus </a:t>
            </a:r>
            <a:r>
              <a:rPr lang="en-US" sz="2400" b="1" i="1" dirty="0" err="1"/>
              <a:t>annuus</a:t>
            </a:r>
            <a:r>
              <a:rPr lang="en-US" sz="2400" b="1" i="1" dirty="0"/>
              <a:t> </a:t>
            </a:r>
            <a:r>
              <a:rPr lang="en-US" sz="2400" b="1" dirty="0"/>
              <a:t>(Sunflower) </a:t>
            </a:r>
          </a:p>
          <a:p>
            <a:pPr marL="0" indent="0" algn="just">
              <a:spcBef>
                <a:spcPts val="0"/>
              </a:spcBef>
              <a:buNone/>
            </a:pPr>
            <a:endParaRPr lang="en-US" sz="2200" b="1" dirty="0"/>
          </a:p>
          <a:p>
            <a:pPr marL="0" indent="0" algn="just">
              <a:spcBef>
                <a:spcPts val="0"/>
              </a:spcBef>
              <a:buNone/>
            </a:pPr>
            <a:r>
              <a:rPr lang="en-US" sz="2200" b="1" dirty="0"/>
              <a:t>Objective: </a:t>
            </a:r>
            <a:r>
              <a:rPr lang="en-US" sz="2200" dirty="0"/>
              <a:t>To investigate the structural features of flowers of </a:t>
            </a:r>
            <a:r>
              <a:rPr lang="en-US" sz="2200" i="1" dirty="0"/>
              <a:t>Helianthus </a:t>
            </a:r>
            <a:r>
              <a:rPr lang="en-US" sz="2200" i="1" dirty="0" err="1"/>
              <a:t>annuus</a:t>
            </a:r>
            <a:r>
              <a:rPr lang="en-US" sz="2200" i="1" dirty="0"/>
              <a:t>.</a:t>
            </a:r>
            <a:r>
              <a:rPr lang="en-US" sz="2200" dirty="0"/>
              <a:t> </a:t>
            </a:r>
            <a:endParaRPr lang="en-US" sz="2200" b="1" dirty="0"/>
          </a:p>
          <a:p>
            <a:pPr marL="0" indent="0" algn="just">
              <a:spcBef>
                <a:spcPts val="0"/>
              </a:spcBef>
              <a:buNone/>
            </a:pPr>
            <a:endParaRPr lang="en-US" sz="2400" dirty="0"/>
          </a:p>
        </p:txBody>
      </p:sp>
      <p:sp>
        <p:nvSpPr>
          <p:cNvPr id="5" name="Прямоугольник 4"/>
          <p:cNvSpPr/>
          <p:nvPr/>
        </p:nvSpPr>
        <p:spPr>
          <a:xfrm>
            <a:off x="539552" y="4581128"/>
            <a:ext cx="8136904" cy="2123658"/>
          </a:xfrm>
          <a:prstGeom prst="rect">
            <a:avLst/>
          </a:prstGeom>
        </p:spPr>
        <p:txBody>
          <a:bodyPr wrap="square">
            <a:spAutoFit/>
          </a:bodyPr>
          <a:lstStyle/>
          <a:p>
            <a:r>
              <a:rPr lang="en-US" sz="2200" b="1" dirty="0"/>
              <a:t>Tasks of work</a:t>
            </a:r>
            <a:endParaRPr lang="en-US" sz="2200" b="1" i="1" dirty="0"/>
          </a:p>
          <a:p>
            <a:pPr algn="just"/>
            <a:r>
              <a:rPr lang="en-US" sz="2200" b="1" i="1" dirty="0"/>
              <a:t>Helianthus </a:t>
            </a:r>
            <a:r>
              <a:rPr lang="en-US" sz="2200" b="1" i="1" dirty="0" err="1"/>
              <a:t>annuus</a:t>
            </a:r>
            <a:r>
              <a:rPr lang="en-US" sz="2200" b="1" i="1" dirty="0"/>
              <a:t>:</a:t>
            </a:r>
            <a:r>
              <a:rPr lang="en-US" sz="2200" i="1" dirty="0"/>
              <a:t> </a:t>
            </a:r>
            <a:r>
              <a:rPr lang="en-US" sz="2200" dirty="0"/>
              <a:t>consider and draw the appearance of plant, longitudinal section of a flower, denote receptacle, </a:t>
            </a:r>
            <a:r>
              <a:rPr lang="en-US" sz="2200" dirty="0" err="1"/>
              <a:t>involucral</a:t>
            </a:r>
            <a:r>
              <a:rPr lang="en-US" sz="2200" dirty="0"/>
              <a:t> bracts, arrangement of florets.</a:t>
            </a:r>
          </a:p>
          <a:p>
            <a:pPr algn="just"/>
            <a:r>
              <a:rPr lang="en-US" sz="2200" dirty="0"/>
              <a:t>Draw longitudinal section of a disk tubular florets, denote </a:t>
            </a:r>
            <a:r>
              <a:rPr lang="en-US" sz="2200" dirty="0" err="1"/>
              <a:t>pappus</a:t>
            </a:r>
            <a:r>
              <a:rPr lang="en-US" sz="2200" dirty="0"/>
              <a:t>, corolla, stamens, inferior ovary, style and stigma.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Documents\Karime\2018\Lectures\Anatomy and morphology of plant\Additional materials\Plant systematics\Asteraceae\sunflower-structure-and-cross-section.jpeg"/>
          <p:cNvPicPr>
            <a:picLocks noChangeAspect="1" noChangeArrowheads="1"/>
          </p:cNvPicPr>
          <p:nvPr/>
        </p:nvPicPr>
        <p:blipFill>
          <a:blip r:embed="rId2" cstate="print"/>
          <a:srcRect/>
          <a:stretch>
            <a:fillRect/>
          </a:stretch>
        </p:blipFill>
        <p:spPr bwMode="auto">
          <a:xfrm>
            <a:off x="683568" y="836712"/>
            <a:ext cx="7816624" cy="5328000"/>
          </a:xfrm>
          <a:prstGeom prst="rect">
            <a:avLst/>
          </a:prstGeom>
          <a:noFill/>
        </p:spPr>
      </p:pic>
      <p:sp>
        <p:nvSpPr>
          <p:cNvPr id="3" name="Прямоугольник 2"/>
          <p:cNvSpPr/>
          <p:nvPr/>
        </p:nvSpPr>
        <p:spPr>
          <a:xfrm>
            <a:off x="3491880" y="188640"/>
            <a:ext cx="2623154" cy="461665"/>
          </a:xfrm>
          <a:prstGeom prst="rect">
            <a:avLst/>
          </a:prstGeom>
        </p:spPr>
        <p:txBody>
          <a:bodyPr wrap="none">
            <a:spAutoFit/>
          </a:bodyPr>
          <a:lstStyle/>
          <a:p>
            <a:r>
              <a:rPr lang="en-US" sz="2400" b="1" i="1" dirty="0"/>
              <a:t>Helianthus </a:t>
            </a:r>
            <a:r>
              <a:rPr lang="en-US" sz="2400" b="1" i="1" dirty="0" err="1"/>
              <a:t>annuus</a:t>
            </a:r>
            <a:r>
              <a:rPr lang="en-US" sz="2400" b="1" i="1" dirty="0"/>
              <a:t> </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1DC716-75A9-4922-A14A-0D5DCF45F3BF}"/>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A386CAF9-57EE-4351-B147-194BF8AE177D}"/>
              </a:ext>
            </a:extLst>
          </p:cNvPr>
          <p:cNvSpPr>
            <a:spLocks noGrp="1"/>
          </p:cNvSpPr>
          <p:nvPr>
            <p:ph idx="1"/>
          </p:nvPr>
        </p:nvSpPr>
        <p:spPr/>
        <p:txBody>
          <a:bodyPr/>
          <a:lstStyle/>
          <a:p>
            <a:endParaRPr lang="ru-KZ"/>
          </a:p>
        </p:txBody>
      </p:sp>
      <p:pic>
        <p:nvPicPr>
          <p:cNvPr id="2050" name="Picture 2" descr="Floral parts">
            <a:extLst>
              <a:ext uri="{FF2B5EF4-FFF2-40B4-BE49-F238E27FC236}">
                <a16:creationId xmlns:a16="http://schemas.microsoft.com/office/drawing/2014/main" id="{392E0DD2-577F-4F02-B2EA-045BD0D05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9515"/>
            <a:ext cx="8678316" cy="574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09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Documents\Karime\2018\Lectures\Anatomy and morphology of plant\Additional materials\Plant systematics\Asteraceae\Helianthus-flowers.jpg"/>
          <p:cNvPicPr>
            <a:picLocks noChangeAspect="1" noChangeArrowheads="1"/>
          </p:cNvPicPr>
          <p:nvPr/>
        </p:nvPicPr>
        <p:blipFill>
          <a:blip r:embed="rId2" cstate="print"/>
          <a:srcRect/>
          <a:stretch>
            <a:fillRect/>
          </a:stretch>
        </p:blipFill>
        <p:spPr bwMode="auto">
          <a:xfrm>
            <a:off x="4355976" y="3356992"/>
            <a:ext cx="4590000" cy="3060000"/>
          </a:xfrm>
          <a:prstGeom prst="rect">
            <a:avLst/>
          </a:prstGeom>
          <a:noFill/>
        </p:spPr>
      </p:pic>
      <p:pic>
        <p:nvPicPr>
          <p:cNvPr id="1026" name="Picture 2" descr="C:\Users\ADM\Documents\Karime\2018\Lectures\Anatomy and morphology of plant\Additional materials\Plant systematics\Asteraceae\suflhd5.jpg"/>
          <p:cNvPicPr>
            <a:picLocks noChangeAspect="1" noChangeArrowheads="1"/>
          </p:cNvPicPr>
          <p:nvPr/>
        </p:nvPicPr>
        <p:blipFill>
          <a:blip r:embed="rId3" cstate="print"/>
          <a:srcRect r="1670"/>
          <a:stretch>
            <a:fillRect/>
          </a:stretch>
        </p:blipFill>
        <p:spPr bwMode="auto">
          <a:xfrm>
            <a:off x="323528" y="980728"/>
            <a:ext cx="4608512" cy="3564000"/>
          </a:xfrm>
          <a:prstGeom prst="rect">
            <a:avLst/>
          </a:prstGeom>
          <a:noFill/>
        </p:spPr>
      </p:pic>
      <p:sp>
        <p:nvSpPr>
          <p:cNvPr id="6" name="Прямоугольник 5"/>
          <p:cNvSpPr/>
          <p:nvPr/>
        </p:nvSpPr>
        <p:spPr>
          <a:xfrm>
            <a:off x="3419872" y="188640"/>
            <a:ext cx="2623154" cy="461665"/>
          </a:xfrm>
          <a:prstGeom prst="rect">
            <a:avLst/>
          </a:prstGeom>
        </p:spPr>
        <p:txBody>
          <a:bodyPr wrap="none">
            <a:spAutoFit/>
          </a:bodyPr>
          <a:lstStyle/>
          <a:p>
            <a:r>
              <a:rPr lang="en-US" sz="2400" b="1" i="1" dirty="0"/>
              <a:t>Helianthus </a:t>
            </a:r>
            <a:r>
              <a:rPr lang="en-US" sz="2400" b="1" i="1" dirty="0" err="1"/>
              <a:t>annuus</a:t>
            </a:r>
            <a:r>
              <a:rPr lang="en-US" sz="2400" b="1" i="1" dirty="0"/>
              <a:t> </a:t>
            </a:r>
            <a:endParaRPr lang="ru-RU"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8229600" cy="3528392"/>
          </a:xfrm>
        </p:spPr>
        <p:txBody>
          <a:bodyPr>
            <a:normAutofit lnSpcReduction="10000"/>
          </a:bodyPr>
          <a:lstStyle/>
          <a:p>
            <a:pPr marL="0" indent="0">
              <a:spcBef>
                <a:spcPts val="0"/>
              </a:spcBef>
              <a:buNone/>
            </a:pPr>
            <a:r>
              <a:rPr lang="en-US" sz="2400" b="1" dirty="0"/>
              <a:t>Material: </a:t>
            </a:r>
          </a:p>
          <a:p>
            <a:pPr>
              <a:spcBef>
                <a:spcPts val="0"/>
              </a:spcBef>
              <a:buNone/>
            </a:pPr>
            <a:r>
              <a:rPr lang="en-US" sz="2400" b="1" dirty="0"/>
              <a:t>Division </a:t>
            </a:r>
            <a:r>
              <a:rPr lang="en-US" sz="2400" b="1" dirty="0" err="1"/>
              <a:t>Magnoliophyta</a:t>
            </a:r>
            <a:endParaRPr lang="en-US" sz="2400" b="1" dirty="0"/>
          </a:p>
          <a:p>
            <a:pPr>
              <a:spcBef>
                <a:spcPts val="0"/>
              </a:spcBef>
              <a:buNone/>
            </a:pPr>
            <a:r>
              <a:rPr lang="en-US" sz="2400" b="1" dirty="0"/>
              <a:t>      Class  </a:t>
            </a:r>
            <a:r>
              <a:rPr lang="en-US" sz="2400" b="1" dirty="0" err="1"/>
              <a:t>Magnoliopsida</a:t>
            </a:r>
            <a:endParaRPr lang="en-US" sz="2400" b="1" dirty="0"/>
          </a:p>
          <a:p>
            <a:pPr>
              <a:spcBef>
                <a:spcPts val="0"/>
              </a:spcBef>
              <a:buNone/>
            </a:pPr>
            <a:r>
              <a:rPr lang="en-US" sz="2400" b="1" dirty="0"/>
              <a:t>           Subclass   </a:t>
            </a:r>
            <a:r>
              <a:rPr lang="en-US" sz="2400" b="1" dirty="0" err="1"/>
              <a:t>Asteridae</a:t>
            </a:r>
            <a:r>
              <a:rPr lang="en-US" sz="2400" b="1" dirty="0"/>
              <a:t> </a:t>
            </a:r>
          </a:p>
          <a:p>
            <a:pPr>
              <a:spcBef>
                <a:spcPts val="0"/>
              </a:spcBef>
              <a:buNone/>
            </a:pPr>
            <a:r>
              <a:rPr lang="en-US" sz="2400" b="1" dirty="0"/>
              <a:t>                Order  </a:t>
            </a:r>
            <a:r>
              <a:rPr lang="en-US" sz="2400" b="1" dirty="0" err="1"/>
              <a:t>Asterales</a:t>
            </a:r>
            <a:endParaRPr lang="en-US" sz="2400" b="1" dirty="0"/>
          </a:p>
          <a:p>
            <a:pPr marL="0" indent="0">
              <a:spcBef>
                <a:spcPts val="0"/>
              </a:spcBef>
              <a:buNone/>
            </a:pPr>
            <a:r>
              <a:rPr lang="en-US" sz="2400" b="1" dirty="0"/>
              <a:t>                      Family </a:t>
            </a:r>
            <a:r>
              <a:rPr lang="en-US" sz="2400" b="1" dirty="0" err="1"/>
              <a:t>Asteraceae</a:t>
            </a:r>
            <a:r>
              <a:rPr lang="en-US" sz="2400" b="1" dirty="0"/>
              <a:t> (</a:t>
            </a:r>
            <a:r>
              <a:rPr lang="en-US" sz="2400" b="1" dirty="0" err="1"/>
              <a:t>Compositae</a:t>
            </a:r>
            <a:r>
              <a:rPr lang="en-US" sz="2400" b="1" dirty="0"/>
              <a:t>) - Aster or          Sunflower Family</a:t>
            </a:r>
            <a:endParaRPr lang="en-US" sz="2400" dirty="0"/>
          </a:p>
          <a:p>
            <a:pPr marL="0" indent="0">
              <a:spcBef>
                <a:spcPts val="0"/>
              </a:spcBef>
              <a:buNone/>
            </a:pPr>
            <a:r>
              <a:rPr lang="en-US" sz="2400" b="1" dirty="0"/>
              <a:t>                      Subfamily  </a:t>
            </a:r>
            <a:r>
              <a:rPr lang="en-US" sz="2400" b="1" dirty="0" err="1"/>
              <a:t>Liguliflorae</a:t>
            </a:r>
            <a:endParaRPr lang="en-US" sz="2400" b="1" dirty="0"/>
          </a:p>
          <a:p>
            <a:pPr marL="0" indent="0">
              <a:spcBef>
                <a:spcPts val="0"/>
              </a:spcBef>
              <a:buNone/>
            </a:pPr>
            <a:r>
              <a:rPr lang="en-US" sz="2400" dirty="0"/>
              <a:t>                      </a:t>
            </a:r>
            <a:r>
              <a:rPr lang="en-US" sz="2400" b="1" dirty="0"/>
              <a:t>Genus</a:t>
            </a:r>
            <a:r>
              <a:rPr lang="en-US" sz="2400" dirty="0"/>
              <a:t> </a:t>
            </a:r>
            <a:r>
              <a:rPr lang="en-US" sz="2400" b="1" i="1" dirty="0" err="1"/>
              <a:t>Taraxacum</a:t>
            </a:r>
            <a:r>
              <a:rPr lang="en-US" sz="2400" b="1" i="1" dirty="0"/>
              <a:t>,  </a:t>
            </a:r>
            <a:r>
              <a:rPr lang="en-US" sz="2400" b="1" i="1" dirty="0" err="1"/>
              <a:t>Taraxacum</a:t>
            </a:r>
            <a:r>
              <a:rPr lang="en-US" sz="2400" b="1" i="1" dirty="0"/>
              <a:t> </a:t>
            </a:r>
            <a:r>
              <a:rPr lang="en-US" sz="2400" b="1" i="1" dirty="0" err="1"/>
              <a:t>officinale</a:t>
            </a:r>
            <a:endParaRPr lang="en-US" sz="2400" b="1" i="1" dirty="0"/>
          </a:p>
          <a:p>
            <a:pPr marL="0" indent="0">
              <a:spcBef>
                <a:spcPts val="0"/>
              </a:spcBef>
              <a:buNone/>
            </a:pPr>
            <a:r>
              <a:rPr lang="en-US" sz="2400" b="1" i="1" dirty="0"/>
              <a:t>                      </a:t>
            </a:r>
            <a:r>
              <a:rPr lang="en-US" sz="2400" b="1" dirty="0"/>
              <a:t>(Dandelion)</a:t>
            </a:r>
          </a:p>
          <a:p>
            <a:pPr marL="0" indent="0">
              <a:lnSpc>
                <a:spcPct val="110000"/>
              </a:lnSpc>
              <a:spcBef>
                <a:spcPts val="0"/>
              </a:spcBef>
              <a:buNone/>
            </a:pPr>
            <a:endParaRPr lang="en-US" sz="2200" b="1" dirty="0"/>
          </a:p>
          <a:p>
            <a:pPr marL="0" indent="0">
              <a:lnSpc>
                <a:spcPct val="110000"/>
              </a:lnSpc>
              <a:spcBef>
                <a:spcPts val="0"/>
              </a:spcBef>
              <a:buNone/>
            </a:pPr>
            <a:endParaRPr lang="en-US" sz="2200" b="1" dirty="0"/>
          </a:p>
        </p:txBody>
      </p:sp>
      <p:sp>
        <p:nvSpPr>
          <p:cNvPr id="4" name="Прямоугольник 3"/>
          <p:cNvSpPr/>
          <p:nvPr/>
        </p:nvSpPr>
        <p:spPr>
          <a:xfrm>
            <a:off x="395536" y="3645024"/>
            <a:ext cx="8424936" cy="3139321"/>
          </a:xfrm>
          <a:prstGeom prst="rect">
            <a:avLst/>
          </a:prstGeom>
        </p:spPr>
        <p:txBody>
          <a:bodyPr wrap="square">
            <a:spAutoFit/>
          </a:bodyPr>
          <a:lstStyle/>
          <a:p>
            <a:r>
              <a:rPr lang="en-US" sz="2200" b="1" dirty="0"/>
              <a:t>Objective: </a:t>
            </a:r>
            <a:r>
              <a:rPr lang="en-US" sz="2200" dirty="0"/>
              <a:t>To investigate the structural features of flowers of </a:t>
            </a:r>
            <a:r>
              <a:rPr lang="en-US" sz="2200" i="1" dirty="0" err="1"/>
              <a:t>Taraxacum</a:t>
            </a:r>
            <a:r>
              <a:rPr lang="en-US" sz="2200" i="1" dirty="0"/>
              <a:t>  </a:t>
            </a:r>
            <a:r>
              <a:rPr lang="en-US" sz="2200" i="1" dirty="0" err="1"/>
              <a:t>officinale</a:t>
            </a:r>
            <a:r>
              <a:rPr lang="en-US" sz="2200" i="1" dirty="0"/>
              <a:t>.</a:t>
            </a:r>
            <a:r>
              <a:rPr lang="en-US" sz="2200" dirty="0"/>
              <a:t> Write classification on Latin.</a:t>
            </a:r>
          </a:p>
          <a:p>
            <a:endParaRPr lang="en-US" sz="2200" dirty="0"/>
          </a:p>
          <a:p>
            <a:r>
              <a:rPr lang="en-US" sz="2200" b="1" dirty="0"/>
              <a:t>Tasks of work</a:t>
            </a:r>
            <a:endParaRPr lang="en-US" sz="2200" b="1" i="1" dirty="0"/>
          </a:p>
          <a:p>
            <a:pPr algn="just"/>
            <a:r>
              <a:rPr lang="en-US" sz="2200" b="1" i="1" dirty="0" err="1"/>
              <a:t>Taraxacum</a:t>
            </a:r>
            <a:r>
              <a:rPr lang="en-US" sz="2200" b="1" i="1" dirty="0"/>
              <a:t>  </a:t>
            </a:r>
            <a:r>
              <a:rPr lang="en-US" sz="2200" b="1" i="1" dirty="0" err="1"/>
              <a:t>officinale</a:t>
            </a:r>
            <a:r>
              <a:rPr lang="en-US" sz="2200" b="1" i="1" dirty="0"/>
              <a:t>:</a:t>
            </a:r>
            <a:r>
              <a:rPr lang="en-US" sz="2200" i="1" dirty="0"/>
              <a:t> </a:t>
            </a:r>
            <a:r>
              <a:rPr lang="en-US" sz="2200" dirty="0"/>
              <a:t>consider and draw the appearance of plant, longitudinal section of a flower, denote receptacle, </a:t>
            </a:r>
            <a:r>
              <a:rPr lang="en-US" sz="2200" dirty="0" err="1"/>
              <a:t>involucral</a:t>
            </a:r>
            <a:r>
              <a:rPr lang="en-US" sz="2200" dirty="0"/>
              <a:t> bracts, arrangement of florets. Draw a fruit.</a:t>
            </a:r>
          </a:p>
          <a:p>
            <a:pPr algn="just"/>
            <a:r>
              <a:rPr lang="en-US" sz="2200" dirty="0"/>
              <a:t>Draw general view of a tongue-like ray floret, denote </a:t>
            </a:r>
            <a:r>
              <a:rPr lang="en-US" sz="2200" dirty="0" err="1"/>
              <a:t>pappus</a:t>
            </a:r>
            <a:r>
              <a:rPr lang="en-US" sz="2200" dirty="0"/>
              <a:t>, </a:t>
            </a:r>
            <a:r>
              <a:rPr lang="en-US" sz="2200" dirty="0" err="1"/>
              <a:t>ligule</a:t>
            </a:r>
            <a:r>
              <a:rPr lang="en-US" sz="2200" dirty="0"/>
              <a:t>, stamens, inferior ovary, style and stigma</a:t>
            </a:r>
            <a:r>
              <a:rPr lang="en-US"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75856" y="188640"/>
            <a:ext cx="2972609" cy="461665"/>
          </a:xfrm>
          <a:prstGeom prst="rect">
            <a:avLst/>
          </a:prstGeom>
        </p:spPr>
        <p:txBody>
          <a:bodyPr wrap="none">
            <a:spAutoFit/>
          </a:bodyPr>
          <a:lstStyle/>
          <a:p>
            <a:r>
              <a:rPr lang="en-US" sz="2400" b="1" i="1" dirty="0" err="1"/>
              <a:t>Taraxacum</a:t>
            </a:r>
            <a:r>
              <a:rPr lang="en-US" sz="2400" b="1" i="1" dirty="0"/>
              <a:t>  </a:t>
            </a:r>
            <a:r>
              <a:rPr lang="en-US" sz="2400" b="1" i="1" dirty="0" err="1"/>
              <a:t>officinale</a:t>
            </a:r>
            <a:r>
              <a:rPr lang="en-US" sz="2400" b="1" i="1" dirty="0"/>
              <a:t> </a:t>
            </a:r>
            <a:endParaRPr lang="ru-RU" sz="2400" dirty="0"/>
          </a:p>
        </p:txBody>
      </p:sp>
      <p:pic>
        <p:nvPicPr>
          <p:cNvPr id="37890" name="Picture 2" descr="C:\Users\ADM\Documents\Karime\2018\Lectures\Anatomy and morphology of plant\Additional materials\Plant systematics\Asteraceae\Photo05.jpg"/>
          <p:cNvPicPr>
            <a:picLocks noChangeAspect="1" noChangeArrowheads="1"/>
          </p:cNvPicPr>
          <p:nvPr/>
        </p:nvPicPr>
        <p:blipFill>
          <a:blip r:embed="rId2" cstate="print">
            <a:lum bright="10000"/>
          </a:blip>
          <a:srcRect/>
          <a:stretch>
            <a:fillRect/>
          </a:stretch>
        </p:blipFill>
        <p:spPr bwMode="auto">
          <a:xfrm>
            <a:off x="395536" y="1268760"/>
            <a:ext cx="3822000" cy="3276000"/>
          </a:xfrm>
          <a:prstGeom prst="rect">
            <a:avLst/>
          </a:prstGeom>
          <a:noFill/>
        </p:spPr>
      </p:pic>
      <p:pic>
        <p:nvPicPr>
          <p:cNvPr id="37892" name="Picture 4" descr="C:\Users\ADM\Documents\Karime\2018\Lectures\Anatomy and morphology of plant\Additional materials\Plant systematics\Asteraceae\Dandelion Ray Flowers.jpg"/>
          <p:cNvPicPr>
            <a:picLocks noChangeAspect="1" noChangeArrowheads="1"/>
          </p:cNvPicPr>
          <p:nvPr/>
        </p:nvPicPr>
        <p:blipFill>
          <a:blip r:embed="rId3" cstate="print">
            <a:lum bright="10000" contrast="10000"/>
          </a:blip>
          <a:srcRect/>
          <a:stretch>
            <a:fillRect/>
          </a:stretch>
        </p:blipFill>
        <p:spPr bwMode="auto">
          <a:xfrm>
            <a:off x="4499992" y="1268760"/>
            <a:ext cx="4272000" cy="3204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Users\ADM\Documents\Karime\2018\Lectures\Anatomy and morphology of plant\Additional materials\Plant systematics\Asteraceae\Figure-31-1024x368.jpg"/>
          <p:cNvPicPr>
            <a:picLocks noChangeAspect="1" noChangeArrowheads="1"/>
          </p:cNvPicPr>
          <p:nvPr/>
        </p:nvPicPr>
        <p:blipFill>
          <a:blip r:embed="rId2" cstate="print">
            <a:lum bright="10000"/>
          </a:blip>
          <a:srcRect l="53691"/>
          <a:stretch>
            <a:fillRect/>
          </a:stretch>
        </p:blipFill>
        <p:spPr bwMode="auto">
          <a:xfrm>
            <a:off x="4499992" y="3140968"/>
            <a:ext cx="4516760" cy="3505200"/>
          </a:xfrm>
          <a:prstGeom prst="rect">
            <a:avLst/>
          </a:prstGeom>
          <a:noFill/>
        </p:spPr>
      </p:pic>
      <p:pic>
        <p:nvPicPr>
          <p:cNvPr id="38914" name="Picture 2" descr="C:\Users\ADM\Documents\Karime\2018\Lectures\Anatomy and morphology of plant\Additional materials\Plant systematics\Asteraceae\Figure-31-1024x368.jpg"/>
          <p:cNvPicPr>
            <a:picLocks noChangeAspect="1" noChangeArrowheads="1"/>
          </p:cNvPicPr>
          <p:nvPr/>
        </p:nvPicPr>
        <p:blipFill>
          <a:blip r:embed="rId2" cstate="print">
            <a:lum bright="10000"/>
          </a:blip>
          <a:srcRect r="45570"/>
          <a:stretch>
            <a:fillRect/>
          </a:stretch>
        </p:blipFill>
        <p:spPr bwMode="auto">
          <a:xfrm>
            <a:off x="107504" y="188640"/>
            <a:ext cx="5308848" cy="3505200"/>
          </a:xfrm>
          <a:prstGeom prst="rect">
            <a:avLst/>
          </a:prstGeom>
          <a:noFill/>
        </p:spPr>
      </p:pic>
      <p:sp>
        <p:nvSpPr>
          <p:cNvPr id="4" name="Прямоугольник 3"/>
          <p:cNvSpPr/>
          <p:nvPr/>
        </p:nvSpPr>
        <p:spPr>
          <a:xfrm>
            <a:off x="611560" y="5517232"/>
            <a:ext cx="2972609" cy="461665"/>
          </a:xfrm>
          <a:prstGeom prst="rect">
            <a:avLst/>
          </a:prstGeom>
        </p:spPr>
        <p:txBody>
          <a:bodyPr wrap="none">
            <a:spAutoFit/>
          </a:bodyPr>
          <a:lstStyle/>
          <a:p>
            <a:r>
              <a:rPr lang="en-US" sz="2400" b="1" i="1" dirty="0" err="1"/>
              <a:t>Taraxacum</a:t>
            </a:r>
            <a:r>
              <a:rPr lang="en-US" sz="2400" b="1" i="1" dirty="0"/>
              <a:t>  </a:t>
            </a:r>
            <a:r>
              <a:rPr lang="en-US" sz="2400" b="1" i="1" dirty="0" err="1"/>
              <a:t>officinale</a:t>
            </a:r>
            <a:r>
              <a:rPr lang="en-US" sz="2400" b="1" i="1" dirty="0"/>
              <a:t> </a:t>
            </a:r>
            <a:endParaRPr lang="ru-RU"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DM\Documents\Karime\2018\Lectures\Anatomy and morphology of plant\Additional materials\Plant systematics\Asteraceae\220px-Taraxacum_officinale_-_Köhler–s_Medizinal-Pflanzen-135.jpg"/>
          <p:cNvPicPr>
            <a:picLocks noChangeAspect="1" noChangeArrowheads="1"/>
          </p:cNvPicPr>
          <p:nvPr/>
        </p:nvPicPr>
        <p:blipFill>
          <a:blip r:embed="rId2" cstate="print"/>
          <a:srcRect/>
          <a:stretch>
            <a:fillRect/>
          </a:stretch>
        </p:blipFill>
        <p:spPr bwMode="auto">
          <a:xfrm>
            <a:off x="395529" y="764704"/>
            <a:ext cx="3959988" cy="5436000"/>
          </a:xfrm>
          <a:prstGeom prst="rect">
            <a:avLst/>
          </a:prstGeom>
          <a:noFill/>
        </p:spPr>
      </p:pic>
      <p:pic>
        <p:nvPicPr>
          <p:cNvPr id="39939" name="Picture 3" descr="C:\Users\ADM\Documents\Karime\2018\Lectures\Anatomy and morphology of plant\Additional materials\Plant systematics\Asteraceae\Photo26.jpg"/>
          <p:cNvPicPr>
            <a:picLocks noChangeAspect="1" noChangeArrowheads="1"/>
          </p:cNvPicPr>
          <p:nvPr/>
        </p:nvPicPr>
        <p:blipFill>
          <a:blip r:embed="rId3" cstate="print"/>
          <a:srcRect/>
          <a:stretch>
            <a:fillRect/>
          </a:stretch>
        </p:blipFill>
        <p:spPr bwMode="auto">
          <a:xfrm>
            <a:off x="4644008" y="1412776"/>
            <a:ext cx="3810000" cy="3857625"/>
          </a:xfrm>
          <a:prstGeom prst="rect">
            <a:avLst/>
          </a:prstGeom>
          <a:noFill/>
        </p:spPr>
      </p:pic>
      <p:sp>
        <p:nvSpPr>
          <p:cNvPr id="4" name="Прямоугольник 3"/>
          <p:cNvSpPr/>
          <p:nvPr/>
        </p:nvSpPr>
        <p:spPr>
          <a:xfrm>
            <a:off x="3203848" y="332656"/>
            <a:ext cx="2972609" cy="461665"/>
          </a:xfrm>
          <a:prstGeom prst="rect">
            <a:avLst/>
          </a:prstGeom>
        </p:spPr>
        <p:txBody>
          <a:bodyPr wrap="none">
            <a:spAutoFit/>
          </a:bodyPr>
          <a:lstStyle/>
          <a:p>
            <a:r>
              <a:rPr lang="en-US" sz="2400" b="1" i="1" dirty="0" err="1"/>
              <a:t>Taraxacum</a:t>
            </a:r>
            <a:r>
              <a:rPr lang="en-US" sz="2400" b="1" i="1" dirty="0"/>
              <a:t>  </a:t>
            </a:r>
            <a:r>
              <a:rPr lang="en-US" sz="2400" b="1" i="1" dirty="0" err="1"/>
              <a:t>officinale</a:t>
            </a:r>
            <a:r>
              <a:rPr lang="en-US" sz="2400" b="1" i="1" dirty="0"/>
              <a:t> </a:t>
            </a:r>
            <a:endParaRPr lang="ru-RU" sz="2400" dirty="0"/>
          </a:p>
        </p:txBody>
      </p:sp>
      <p:sp>
        <p:nvSpPr>
          <p:cNvPr id="5" name="Прямоугольник 4"/>
          <p:cNvSpPr/>
          <p:nvPr/>
        </p:nvSpPr>
        <p:spPr>
          <a:xfrm>
            <a:off x="4644008" y="5661248"/>
            <a:ext cx="4355976" cy="923330"/>
          </a:xfrm>
          <a:prstGeom prst="rect">
            <a:avLst/>
          </a:prstGeom>
        </p:spPr>
        <p:txBody>
          <a:bodyPr wrap="square">
            <a:spAutoFit/>
          </a:bodyPr>
          <a:lstStyle/>
          <a:p>
            <a:pPr algn="just"/>
            <a:r>
              <a:rPr lang="en-US" dirty="0"/>
              <a:t>Fruit: Narrowly </a:t>
            </a:r>
            <a:r>
              <a:rPr lang="en-US" dirty="0" err="1"/>
              <a:t>obovoid</a:t>
            </a:r>
            <a:r>
              <a:rPr lang="en-US" dirty="0"/>
              <a:t>, granular, 3–6 mm  long </a:t>
            </a:r>
            <a:r>
              <a:rPr lang="en-US" dirty="0" err="1"/>
              <a:t>achene</a:t>
            </a:r>
            <a:r>
              <a:rPr lang="en-US" dirty="0"/>
              <a:t>, crowned with </a:t>
            </a:r>
            <a:r>
              <a:rPr lang="en-US" dirty="0" err="1"/>
              <a:t>unbranched</a:t>
            </a:r>
            <a:r>
              <a:rPr lang="en-US" dirty="0"/>
              <a:t> hairs on end of long beak.</a:t>
            </a: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9"/>
            <a:ext cx="8229600" cy="3528392"/>
          </a:xfrm>
        </p:spPr>
        <p:txBody>
          <a:bodyPr>
            <a:normAutofit/>
          </a:bodyPr>
          <a:lstStyle/>
          <a:p>
            <a:pPr marL="0" indent="0">
              <a:spcBef>
                <a:spcPts val="0"/>
              </a:spcBef>
              <a:buNone/>
            </a:pPr>
            <a:r>
              <a:rPr lang="en-US" sz="2400" b="1" dirty="0"/>
              <a:t>Material: </a:t>
            </a:r>
          </a:p>
          <a:p>
            <a:pPr>
              <a:spcBef>
                <a:spcPts val="0"/>
              </a:spcBef>
              <a:buNone/>
            </a:pPr>
            <a:r>
              <a:rPr lang="en-US" sz="2400" b="1" dirty="0"/>
              <a:t>Division </a:t>
            </a:r>
            <a:r>
              <a:rPr lang="en-US" sz="2400" b="1" dirty="0" err="1"/>
              <a:t>Magnoliophyta</a:t>
            </a:r>
            <a:endParaRPr lang="en-US" sz="2400" b="1" dirty="0"/>
          </a:p>
          <a:p>
            <a:pPr>
              <a:spcBef>
                <a:spcPts val="0"/>
              </a:spcBef>
              <a:buNone/>
            </a:pPr>
            <a:r>
              <a:rPr lang="en-US" sz="2400" b="1" dirty="0"/>
              <a:t>     Class  </a:t>
            </a:r>
            <a:r>
              <a:rPr lang="en-US" sz="2400" b="1" dirty="0" err="1"/>
              <a:t>Magnoliopsida</a:t>
            </a:r>
            <a:endParaRPr lang="en-US" sz="2400" b="1" dirty="0"/>
          </a:p>
          <a:p>
            <a:pPr>
              <a:spcBef>
                <a:spcPts val="0"/>
              </a:spcBef>
              <a:buNone/>
            </a:pPr>
            <a:r>
              <a:rPr lang="en-US" sz="2400" b="1" dirty="0"/>
              <a:t>          Subclass   </a:t>
            </a:r>
            <a:r>
              <a:rPr lang="en-US" sz="2400" b="1" dirty="0" err="1"/>
              <a:t>Asteridae</a:t>
            </a:r>
            <a:r>
              <a:rPr lang="en-US" sz="2400" b="1" dirty="0"/>
              <a:t> </a:t>
            </a:r>
          </a:p>
          <a:p>
            <a:pPr>
              <a:spcBef>
                <a:spcPts val="0"/>
              </a:spcBef>
              <a:buNone/>
            </a:pPr>
            <a:r>
              <a:rPr lang="en-US" sz="2400" b="1" dirty="0"/>
              <a:t>               Order  </a:t>
            </a:r>
            <a:r>
              <a:rPr lang="en-US" sz="2400" b="1" dirty="0" err="1"/>
              <a:t>Asterales</a:t>
            </a:r>
            <a:endParaRPr lang="en-US" sz="2400" b="1" dirty="0"/>
          </a:p>
          <a:p>
            <a:pPr marL="0" indent="0">
              <a:spcBef>
                <a:spcPts val="0"/>
              </a:spcBef>
              <a:buNone/>
            </a:pPr>
            <a:r>
              <a:rPr lang="en-US" sz="2400" b="1" dirty="0"/>
              <a:t>                    Family </a:t>
            </a:r>
            <a:r>
              <a:rPr lang="en-US" sz="2400" b="1" dirty="0" err="1"/>
              <a:t>Asteraceae</a:t>
            </a:r>
            <a:r>
              <a:rPr lang="en-US" sz="2400" b="1" dirty="0"/>
              <a:t> (</a:t>
            </a:r>
            <a:r>
              <a:rPr lang="en-US" sz="2400" b="1" dirty="0" err="1"/>
              <a:t>Compositae</a:t>
            </a:r>
            <a:r>
              <a:rPr lang="en-US" sz="2400" b="1" dirty="0"/>
              <a:t>) - Aster or Sunflower Family</a:t>
            </a:r>
            <a:r>
              <a:rPr lang="en-US" sz="2400" dirty="0"/>
              <a:t>, </a:t>
            </a:r>
          </a:p>
          <a:p>
            <a:pPr marL="0" indent="0">
              <a:spcBef>
                <a:spcPts val="0"/>
              </a:spcBef>
              <a:buNone/>
            </a:pPr>
            <a:r>
              <a:rPr lang="en-US" sz="2400" b="1" dirty="0"/>
              <a:t>                    Subfamily  </a:t>
            </a:r>
            <a:r>
              <a:rPr lang="en-US" sz="2400" b="1" dirty="0" err="1"/>
              <a:t>Liguliflorae</a:t>
            </a:r>
            <a:endParaRPr lang="en-US" sz="2400" b="1" dirty="0"/>
          </a:p>
          <a:p>
            <a:pPr marL="0" indent="0">
              <a:spcBef>
                <a:spcPts val="0"/>
              </a:spcBef>
              <a:buNone/>
            </a:pPr>
            <a:r>
              <a:rPr lang="en-US" sz="2400" dirty="0"/>
              <a:t>                    </a:t>
            </a:r>
            <a:r>
              <a:rPr lang="en-US" sz="2400" b="1" dirty="0"/>
              <a:t>Genus </a:t>
            </a:r>
            <a:r>
              <a:rPr lang="en-US" sz="2400" b="1" i="1" dirty="0" err="1"/>
              <a:t>Cichorium</a:t>
            </a:r>
            <a:r>
              <a:rPr lang="en-US" sz="2400" b="1" i="1" dirty="0"/>
              <a:t>, </a:t>
            </a:r>
            <a:r>
              <a:rPr lang="en-US" sz="2400" b="1" i="1" dirty="0" err="1"/>
              <a:t>Cichorium</a:t>
            </a:r>
            <a:r>
              <a:rPr lang="en-US" sz="2400" b="1" i="1" dirty="0"/>
              <a:t> </a:t>
            </a:r>
            <a:r>
              <a:rPr lang="en-US" sz="2400" b="1" i="1" dirty="0" err="1"/>
              <a:t>intybus</a:t>
            </a:r>
            <a:r>
              <a:rPr lang="en-US" sz="2400" b="1" i="1" dirty="0"/>
              <a:t> </a:t>
            </a:r>
            <a:r>
              <a:rPr lang="en-US" sz="2400" b="1" dirty="0"/>
              <a:t>(Chicory)</a:t>
            </a:r>
          </a:p>
        </p:txBody>
      </p:sp>
      <p:sp>
        <p:nvSpPr>
          <p:cNvPr id="4" name="Прямоугольник 3"/>
          <p:cNvSpPr/>
          <p:nvPr/>
        </p:nvSpPr>
        <p:spPr>
          <a:xfrm>
            <a:off x="611560" y="3645024"/>
            <a:ext cx="8064896" cy="2428357"/>
          </a:xfrm>
          <a:prstGeom prst="rect">
            <a:avLst/>
          </a:prstGeom>
        </p:spPr>
        <p:txBody>
          <a:bodyPr wrap="square">
            <a:spAutoFit/>
          </a:bodyPr>
          <a:lstStyle/>
          <a:p>
            <a:pPr>
              <a:lnSpc>
                <a:spcPct val="110000"/>
              </a:lnSpc>
            </a:pPr>
            <a:endParaRPr lang="en-US" b="1" dirty="0"/>
          </a:p>
          <a:p>
            <a:r>
              <a:rPr lang="en-US" sz="2200" b="1" dirty="0"/>
              <a:t>Objective: </a:t>
            </a:r>
            <a:r>
              <a:rPr lang="en-US" sz="2200" dirty="0"/>
              <a:t>To investigate the structural features of flowers of </a:t>
            </a:r>
            <a:r>
              <a:rPr lang="en-US" sz="2200" i="1" dirty="0" err="1"/>
              <a:t>Cichorium</a:t>
            </a:r>
            <a:r>
              <a:rPr lang="en-US" sz="2200" i="1" dirty="0"/>
              <a:t> </a:t>
            </a:r>
            <a:r>
              <a:rPr lang="en-US" sz="2200" i="1" dirty="0" err="1"/>
              <a:t>intybus</a:t>
            </a:r>
            <a:r>
              <a:rPr lang="en-US" sz="2200" i="1" dirty="0"/>
              <a:t>.</a:t>
            </a:r>
            <a:r>
              <a:rPr lang="en-US" sz="2200" dirty="0"/>
              <a:t> </a:t>
            </a:r>
          </a:p>
          <a:p>
            <a:endParaRPr lang="en-US" sz="2200" dirty="0"/>
          </a:p>
          <a:p>
            <a:r>
              <a:rPr lang="en-US" sz="2200" b="1" dirty="0"/>
              <a:t>Tasks of work</a:t>
            </a:r>
            <a:endParaRPr lang="en-US" sz="2200" b="1" i="1" dirty="0"/>
          </a:p>
          <a:p>
            <a:pPr algn="just"/>
            <a:r>
              <a:rPr lang="en-US" sz="2200" b="1" i="1" dirty="0" err="1"/>
              <a:t>Cichorium</a:t>
            </a:r>
            <a:r>
              <a:rPr lang="en-US" sz="2200" b="1" i="1" dirty="0"/>
              <a:t> </a:t>
            </a:r>
            <a:r>
              <a:rPr lang="en-US" sz="2200" b="1" i="1" dirty="0" err="1"/>
              <a:t>intybus</a:t>
            </a:r>
            <a:r>
              <a:rPr lang="en-US" sz="2200" b="1" i="1" dirty="0"/>
              <a:t>:</a:t>
            </a:r>
            <a:r>
              <a:rPr lang="en-US" sz="2200" i="1" dirty="0"/>
              <a:t> </a:t>
            </a:r>
            <a:r>
              <a:rPr lang="en-US" sz="2200" dirty="0"/>
              <a:t>consider and draw the appearance of plant, ray floret.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764704"/>
            <a:ext cx="8136904" cy="1015663"/>
          </a:xfrm>
          <a:prstGeom prst="rect">
            <a:avLst/>
          </a:prstGeom>
        </p:spPr>
        <p:txBody>
          <a:bodyPr wrap="square">
            <a:spAutoFit/>
          </a:bodyPr>
          <a:lstStyle/>
          <a:p>
            <a:pPr algn="just"/>
            <a:r>
              <a:rPr lang="en-US" sz="2000" dirty="0"/>
              <a:t>The </a:t>
            </a:r>
            <a:r>
              <a:rPr lang="en-US" sz="2000" b="1" dirty="0" err="1"/>
              <a:t>ligulate</a:t>
            </a:r>
            <a:r>
              <a:rPr lang="en-US" sz="2000" b="1" dirty="0"/>
              <a:t> </a:t>
            </a:r>
            <a:r>
              <a:rPr lang="en-US" sz="2000" b="1" dirty="0" err="1"/>
              <a:t>homogamous</a:t>
            </a:r>
            <a:r>
              <a:rPr lang="en-US" sz="2000" b="1" dirty="0"/>
              <a:t> </a:t>
            </a:r>
            <a:r>
              <a:rPr lang="en-US" sz="2000" b="1" dirty="0" err="1"/>
              <a:t>capitula</a:t>
            </a:r>
            <a:r>
              <a:rPr lang="en-US" sz="2000" dirty="0"/>
              <a:t> have only ray flowers, meaning all of the individual flowers of the flower head have a strap-shaped ray, which may or may not have teeth at the very tip of the ray </a:t>
            </a:r>
            <a:endParaRPr lang="ru-RU" sz="2000" dirty="0"/>
          </a:p>
        </p:txBody>
      </p:sp>
      <p:sp>
        <p:nvSpPr>
          <p:cNvPr id="4" name="Прямоугольник 3"/>
          <p:cNvSpPr/>
          <p:nvPr/>
        </p:nvSpPr>
        <p:spPr>
          <a:xfrm>
            <a:off x="3635896" y="260648"/>
            <a:ext cx="2533386" cy="461665"/>
          </a:xfrm>
          <a:prstGeom prst="rect">
            <a:avLst/>
          </a:prstGeom>
        </p:spPr>
        <p:txBody>
          <a:bodyPr wrap="none">
            <a:spAutoFit/>
          </a:bodyPr>
          <a:lstStyle/>
          <a:p>
            <a:r>
              <a:rPr lang="en-US" sz="2400" b="1" i="1" dirty="0" err="1"/>
              <a:t>Cichorium</a:t>
            </a:r>
            <a:r>
              <a:rPr lang="en-US" sz="2400" b="1" i="1" dirty="0"/>
              <a:t> </a:t>
            </a:r>
            <a:r>
              <a:rPr lang="en-US" sz="2400" b="1" i="1" dirty="0" err="1"/>
              <a:t>intybus</a:t>
            </a:r>
            <a:r>
              <a:rPr lang="en-US" sz="2400" b="1" i="1" dirty="0"/>
              <a:t> </a:t>
            </a:r>
            <a:endParaRPr lang="ru-RU" sz="2400" dirty="0"/>
          </a:p>
        </p:txBody>
      </p:sp>
      <p:pic>
        <p:nvPicPr>
          <p:cNvPr id="8" name="Picture 3" descr="C:\Users\ADM\Documents\Karime\2018\Lectures\Anatomy and morphology of plant\Additional materials\Plant systematics\Asteraceae\chicory-flowers.jpg"/>
          <p:cNvPicPr>
            <a:picLocks noChangeAspect="1" noChangeArrowheads="1"/>
          </p:cNvPicPr>
          <p:nvPr/>
        </p:nvPicPr>
        <p:blipFill>
          <a:blip r:embed="rId2" cstate="print">
            <a:lum contrast="10000"/>
          </a:blip>
          <a:srcRect/>
          <a:stretch>
            <a:fillRect/>
          </a:stretch>
        </p:blipFill>
        <p:spPr bwMode="auto">
          <a:xfrm>
            <a:off x="395536" y="2996952"/>
            <a:ext cx="8353125" cy="291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2225040" y="1584960"/>
            <a:ext cx="3608832" cy="3048000"/>
          </a:xfrm>
          <a:prstGeom prst="rect">
            <a:avLst/>
          </a:prstGeom>
        </p:spPr>
      </p:pic>
      <p:sp>
        <p:nvSpPr>
          <p:cNvPr id="4" name="Прямоугольник 3"/>
          <p:cNvSpPr/>
          <p:nvPr/>
        </p:nvSpPr>
        <p:spPr>
          <a:xfrm>
            <a:off x="1043608" y="2060848"/>
            <a:ext cx="1188720" cy="347472"/>
          </a:xfrm>
          <a:prstGeom prst="rect">
            <a:avLst/>
          </a:prstGeom>
        </p:spPr>
        <p:txBody>
          <a:bodyPr lIns="0" tIns="0" rIns="0" bIns="0">
            <a:noAutofit/>
          </a:bodyPr>
          <a:lstStyle/>
          <a:p>
            <a:pPr indent="0" algn="ctr">
              <a:lnSpc>
                <a:spcPts val="1392"/>
              </a:lnSpc>
            </a:pPr>
            <a:r>
              <a:rPr lang="en-US" sz="1400" dirty="0">
                <a:solidFill>
                  <a:srgbClr val="1A171C"/>
                </a:solidFill>
                <a:latin typeface="Times New Roman"/>
              </a:rPr>
              <a:t>stamen (of </a:t>
            </a:r>
            <a:r>
              <a:rPr lang="en-US" sz="1400" dirty="0" err="1">
                <a:solidFill>
                  <a:srgbClr val="1A171C"/>
                </a:solidFill>
                <a:latin typeface="Times New Roman"/>
              </a:rPr>
              <a:t>androecium</a:t>
            </a:r>
            <a:r>
              <a:rPr lang="en-US" sz="1400" dirty="0">
                <a:solidFill>
                  <a:srgbClr val="1A171C"/>
                </a:solidFill>
                <a:latin typeface="Times New Roman"/>
              </a:rPr>
              <a:t>)</a:t>
            </a:r>
          </a:p>
        </p:txBody>
      </p:sp>
      <p:sp>
        <p:nvSpPr>
          <p:cNvPr id="5" name="Прямоугольник 4"/>
          <p:cNvSpPr/>
          <p:nvPr/>
        </p:nvSpPr>
        <p:spPr>
          <a:xfrm>
            <a:off x="2843808" y="1412776"/>
            <a:ext cx="801600" cy="220952"/>
          </a:xfrm>
          <a:prstGeom prst="rect">
            <a:avLst/>
          </a:prstGeom>
        </p:spPr>
        <p:txBody>
          <a:bodyPr lIns="0" tIns="0" rIns="0" bIns="0">
            <a:noAutofit/>
          </a:bodyPr>
          <a:lstStyle/>
          <a:p>
            <a:pPr indent="749300">
              <a:lnSpc>
                <a:spcPts val="1704"/>
              </a:lnSpc>
              <a:spcAft>
                <a:spcPts val="420"/>
              </a:spcAft>
            </a:pPr>
            <a:r>
              <a:rPr lang="en-US" sz="1300" dirty="0">
                <a:solidFill>
                  <a:srgbClr val="1A171C"/>
                </a:solidFill>
                <a:latin typeface="Times New Roman"/>
              </a:rPr>
              <a:t> </a:t>
            </a:r>
          </a:p>
        </p:txBody>
      </p:sp>
      <p:sp>
        <p:nvSpPr>
          <p:cNvPr id="6" name="Прямоугольник 5"/>
          <p:cNvSpPr/>
          <p:nvPr/>
        </p:nvSpPr>
        <p:spPr>
          <a:xfrm>
            <a:off x="2915816" y="1412776"/>
            <a:ext cx="1224136" cy="216024"/>
          </a:xfrm>
          <a:prstGeom prst="rect">
            <a:avLst/>
          </a:prstGeom>
        </p:spPr>
        <p:txBody>
          <a:bodyPr lIns="0" tIns="0" rIns="0" bIns="0">
            <a:noAutofit/>
          </a:bodyPr>
          <a:lstStyle/>
          <a:p>
            <a:pPr indent="749300">
              <a:lnSpc>
                <a:spcPts val="1704"/>
              </a:lnSpc>
              <a:spcAft>
                <a:spcPts val="420"/>
              </a:spcAft>
            </a:pPr>
            <a:endParaRPr lang="en-US" sz="1300" dirty="0">
              <a:solidFill>
                <a:srgbClr val="1A171C"/>
              </a:solidFill>
              <a:latin typeface="Times New Roman"/>
            </a:endParaRPr>
          </a:p>
        </p:txBody>
      </p:sp>
      <p:sp>
        <p:nvSpPr>
          <p:cNvPr id="7" name="Прямоугольник 6"/>
          <p:cNvSpPr/>
          <p:nvPr/>
        </p:nvSpPr>
        <p:spPr>
          <a:xfrm>
            <a:off x="2411760" y="1988840"/>
            <a:ext cx="720080" cy="216024"/>
          </a:xfrm>
          <a:prstGeom prst="rect">
            <a:avLst/>
          </a:prstGeom>
        </p:spPr>
        <p:txBody>
          <a:bodyPr lIns="0" tIns="0" rIns="0" bIns="0">
            <a:noAutofit/>
          </a:bodyPr>
          <a:lstStyle/>
          <a:p>
            <a:pPr indent="0">
              <a:spcAft>
                <a:spcPts val="1050"/>
              </a:spcAft>
            </a:pPr>
            <a:r>
              <a:rPr lang="en-US" sz="1400" dirty="0">
                <a:solidFill>
                  <a:srgbClr val="1A171C"/>
                </a:solidFill>
                <a:latin typeface="Times New Roman"/>
              </a:rPr>
              <a:t>anther</a:t>
            </a:r>
          </a:p>
        </p:txBody>
      </p:sp>
      <p:sp>
        <p:nvSpPr>
          <p:cNvPr id="8" name="Прямоугольник 7"/>
          <p:cNvSpPr/>
          <p:nvPr/>
        </p:nvSpPr>
        <p:spPr>
          <a:xfrm>
            <a:off x="2411760" y="2276872"/>
            <a:ext cx="734536" cy="220992"/>
          </a:xfrm>
          <a:prstGeom prst="rect">
            <a:avLst/>
          </a:prstGeom>
        </p:spPr>
        <p:txBody>
          <a:bodyPr lIns="0" tIns="0" rIns="0" bIns="0">
            <a:noAutofit/>
          </a:bodyPr>
          <a:lstStyle/>
          <a:p>
            <a:pPr indent="0"/>
            <a:r>
              <a:rPr lang="en-US" sz="1400" dirty="0">
                <a:solidFill>
                  <a:srgbClr val="1A171C"/>
                </a:solidFill>
                <a:latin typeface="Times New Roman"/>
              </a:rPr>
              <a:t>filament</a:t>
            </a:r>
          </a:p>
        </p:txBody>
      </p:sp>
      <p:sp>
        <p:nvSpPr>
          <p:cNvPr id="9" name="Прямоугольник 8"/>
          <p:cNvSpPr/>
          <p:nvPr/>
        </p:nvSpPr>
        <p:spPr>
          <a:xfrm>
            <a:off x="1261872" y="3883152"/>
            <a:ext cx="743712" cy="207264"/>
          </a:xfrm>
          <a:prstGeom prst="rect">
            <a:avLst/>
          </a:prstGeom>
        </p:spPr>
        <p:txBody>
          <a:bodyPr lIns="0" tIns="0" rIns="0" bIns="0">
            <a:noAutofit/>
          </a:bodyPr>
          <a:lstStyle/>
          <a:p>
            <a:pPr marL="63500" indent="0"/>
            <a:r>
              <a:rPr lang="en-US" sz="1400" dirty="0" err="1">
                <a:solidFill>
                  <a:srgbClr val="1A171C"/>
                </a:solidFill>
                <a:latin typeface="Times New Roman"/>
              </a:rPr>
              <a:t>perianth</a:t>
            </a:r>
            <a:endParaRPr lang="en-US" sz="1400" dirty="0">
              <a:solidFill>
                <a:srgbClr val="1A171C"/>
              </a:solidFill>
              <a:latin typeface="Times New Roman"/>
            </a:endParaRPr>
          </a:p>
        </p:txBody>
      </p:sp>
      <p:sp>
        <p:nvSpPr>
          <p:cNvPr id="10" name="Прямоугольник 9"/>
          <p:cNvSpPr/>
          <p:nvPr/>
        </p:nvSpPr>
        <p:spPr>
          <a:xfrm>
            <a:off x="2267744" y="3563113"/>
            <a:ext cx="374872" cy="153920"/>
          </a:xfrm>
          <a:prstGeom prst="rect">
            <a:avLst/>
          </a:prstGeom>
        </p:spPr>
        <p:txBody>
          <a:bodyPr lIns="0" tIns="0" rIns="0" bIns="0">
            <a:noAutofit/>
          </a:bodyPr>
          <a:lstStyle/>
          <a:p>
            <a:pPr indent="0" algn="ctr">
              <a:lnSpc>
                <a:spcPts val="1368"/>
              </a:lnSpc>
            </a:pPr>
            <a:r>
              <a:rPr lang="en-US" sz="1400" dirty="0">
                <a:solidFill>
                  <a:srgbClr val="1A171C"/>
                </a:solidFill>
                <a:latin typeface="Times New Roman"/>
              </a:rPr>
              <a:t>petal</a:t>
            </a:r>
            <a:r>
              <a:rPr lang="en-US" sz="1300" dirty="0">
                <a:solidFill>
                  <a:srgbClr val="1A171C"/>
                </a:solidFill>
                <a:latin typeface="Times New Roman"/>
              </a:rPr>
              <a:t> </a:t>
            </a:r>
          </a:p>
        </p:txBody>
      </p:sp>
      <p:sp>
        <p:nvSpPr>
          <p:cNvPr id="11" name="Прямоугольник 10"/>
          <p:cNvSpPr/>
          <p:nvPr/>
        </p:nvSpPr>
        <p:spPr>
          <a:xfrm>
            <a:off x="2097024" y="3736849"/>
            <a:ext cx="962808" cy="196208"/>
          </a:xfrm>
          <a:prstGeom prst="rect">
            <a:avLst/>
          </a:prstGeom>
        </p:spPr>
        <p:txBody>
          <a:bodyPr lIns="0" tIns="0" rIns="0" bIns="0">
            <a:noAutofit/>
          </a:bodyPr>
          <a:lstStyle/>
          <a:p>
            <a:pPr indent="0" algn="ctr">
              <a:lnSpc>
                <a:spcPts val="1368"/>
              </a:lnSpc>
            </a:pPr>
            <a:r>
              <a:rPr lang="en-US" sz="1300" dirty="0">
                <a:solidFill>
                  <a:srgbClr val="1A171C"/>
                </a:solidFill>
                <a:latin typeface="Times New Roman"/>
              </a:rPr>
              <a:t>(</a:t>
            </a:r>
            <a:r>
              <a:rPr lang="en-US" sz="1400" dirty="0">
                <a:solidFill>
                  <a:srgbClr val="1A171C"/>
                </a:solidFill>
                <a:latin typeface="Times New Roman"/>
              </a:rPr>
              <a:t>of corolla</a:t>
            </a:r>
            <a:r>
              <a:rPr lang="en-US" sz="1300" dirty="0">
                <a:solidFill>
                  <a:srgbClr val="1A171C"/>
                </a:solidFill>
                <a:latin typeface="Times New Roman"/>
              </a:rPr>
              <a:t>)</a:t>
            </a:r>
          </a:p>
        </p:txBody>
      </p:sp>
      <p:sp>
        <p:nvSpPr>
          <p:cNvPr id="12" name="Прямоугольник 11"/>
          <p:cNvSpPr/>
          <p:nvPr/>
        </p:nvSpPr>
        <p:spPr>
          <a:xfrm>
            <a:off x="1979712" y="4005064"/>
            <a:ext cx="982240" cy="332232"/>
          </a:xfrm>
          <a:prstGeom prst="rect">
            <a:avLst/>
          </a:prstGeom>
        </p:spPr>
        <p:txBody>
          <a:bodyPr lIns="0" tIns="0" rIns="0" bIns="0">
            <a:noAutofit/>
          </a:bodyPr>
          <a:lstStyle/>
          <a:p>
            <a:pPr indent="0" algn="ctr">
              <a:lnSpc>
                <a:spcPts val="1392"/>
              </a:lnSpc>
            </a:pPr>
            <a:r>
              <a:rPr lang="en-US" sz="1400" dirty="0">
                <a:solidFill>
                  <a:srgbClr val="1A171C"/>
                </a:solidFill>
                <a:latin typeface="Times New Roman"/>
              </a:rPr>
              <a:t>sepal (of calyx)</a:t>
            </a:r>
          </a:p>
        </p:txBody>
      </p:sp>
      <p:sp>
        <p:nvSpPr>
          <p:cNvPr id="13" name="Прямоугольник 12"/>
          <p:cNvSpPr/>
          <p:nvPr/>
        </p:nvSpPr>
        <p:spPr>
          <a:xfrm>
            <a:off x="5766816" y="2121408"/>
            <a:ext cx="512064" cy="176784"/>
          </a:xfrm>
          <a:prstGeom prst="rect">
            <a:avLst/>
          </a:prstGeom>
        </p:spPr>
        <p:txBody>
          <a:bodyPr lIns="0" tIns="0" rIns="0" bIns="0">
            <a:noAutofit/>
          </a:bodyPr>
          <a:lstStyle/>
          <a:p>
            <a:pPr indent="0"/>
            <a:r>
              <a:rPr lang="en-US" sz="1400" dirty="0">
                <a:solidFill>
                  <a:srgbClr val="1A171C"/>
                </a:solidFill>
                <a:latin typeface="Times New Roman"/>
              </a:rPr>
              <a:t>stigma</a:t>
            </a:r>
          </a:p>
        </p:txBody>
      </p:sp>
      <p:sp>
        <p:nvSpPr>
          <p:cNvPr id="14" name="Прямоугольник 13"/>
          <p:cNvSpPr/>
          <p:nvPr/>
        </p:nvSpPr>
        <p:spPr>
          <a:xfrm>
            <a:off x="5868144" y="2636913"/>
            <a:ext cx="504056" cy="360040"/>
          </a:xfrm>
          <a:prstGeom prst="rect">
            <a:avLst/>
          </a:prstGeom>
        </p:spPr>
        <p:txBody>
          <a:bodyPr lIns="0" tIns="0" rIns="0" bIns="0">
            <a:noAutofit/>
          </a:bodyPr>
          <a:lstStyle/>
          <a:p>
            <a:pPr indent="0" algn="just"/>
            <a:r>
              <a:rPr lang="en-US" sz="2000" baseline="30000" dirty="0">
                <a:solidFill>
                  <a:srgbClr val="1A171C"/>
                </a:solidFill>
                <a:latin typeface="Times New Roman"/>
              </a:rPr>
              <a:t>style</a:t>
            </a:r>
            <a:endParaRPr lang="en-US" sz="2000" dirty="0">
              <a:solidFill>
                <a:srgbClr val="1A171C"/>
              </a:solidFill>
              <a:latin typeface="Times New Roman"/>
            </a:endParaRPr>
          </a:p>
        </p:txBody>
      </p:sp>
      <p:sp>
        <p:nvSpPr>
          <p:cNvPr id="15" name="Прямоугольник 14"/>
          <p:cNvSpPr/>
          <p:nvPr/>
        </p:nvSpPr>
        <p:spPr>
          <a:xfrm>
            <a:off x="6444208" y="2780928"/>
            <a:ext cx="1296144" cy="347856"/>
          </a:xfrm>
          <a:prstGeom prst="rect">
            <a:avLst/>
          </a:prstGeom>
        </p:spPr>
        <p:txBody>
          <a:bodyPr lIns="0" tIns="0" rIns="0" bIns="0">
            <a:noAutofit/>
          </a:bodyPr>
          <a:lstStyle/>
          <a:p>
            <a:pPr indent="0" algn="r"/>
            <a:r>
              <a:rPr lang="en-US" sz="1400" dirty="0">
                <a:solidFill>
                  <a:srgbClr val="1A171C"/>
                </a:solidFill>
                <a:latin typeface="Times New Roman"/>
              </a:rPr>
              <a:t>(of </a:t>
            </a:r>
            <a:r>
              <a:rPr lang="en-US" sz="1400" dirty="0" err="1">
                <a:solidFill>
                  <a:srgbClr val="1A171C"/>
                </a:solidFill>
                <a:latin typeface="Times New Roman"/>
              </a:rPr>
              <a:t>gynoecium</a:t>
            </a:r>
            <a:r>
              <a:rPr lang="en-US" sz="1400" dirty="0">
                <a:solidFill>
                  <a:srgbClr val="1A171C"/>
                </a:solidFill>
                <a:latin typeface="Times New Roman"/>
              </a:rPr>
              <a:t>)</a:t>
            </a:r>
          </a:p>
        </p:txBody>
      </p:sp>
      <p:sp>
        <p:nvSpPr>
          <p:cNvPr id="16" name="Прямоугольник 15"/>
          <p:cNvSpPr/>
          <p:nvPr/>
        </p:nvSpPr>
        <p:spPr>
          <a:xfrm>
            <a:off x="2915816" y="3992880"/>
            <a:ext cx="851512" cy="487680"/>
          </a:xfrm>
          <a:prstGeom prst="rect">
            <a:avLst/>
          </a:prstGeom>
        </p:spPr>
        <p:txBody>
          <a:bodyPr lIns="0" tIns="0" rIns="0" bIns="0">
            <a:noAutofit/>
          </a:bodyPr>
          <a:lstStyle/>
          <a:p>
            <a:pPr marL="63500" indent="0">
              <a:spcAft>
                <a:spcPts val="840"/>
              </a:spcAft>
            </a:pPr>
            <a:r>
              <a:rPr lang="en-US" sz="1400" dirty="0">
                <a:solidFill>
                  <a:srgbClr val="1A171C"/>
                </a:solidFill>
                <a:latin typeface="Times New Roman"/>
              </a:rPr>
              <a:t>receptacle</a:t>
            </a:r>
          </a:p>
          <a:p>
            <a:pPr marL="190500" indent="0"/>
            <a:r>
              <a:rPr lang="en-US" sz="1400" dirty="0">
                <a:solidFill>
                  <a:srgbClr val="1A171C"/>
                </a:solidFill>
                <a:latin typeface="Times New Roman"/>
              </a:rPr>
              <a:t>pedicel</a:t>
            </a:r>
          </a:p>
        </p:txBody>
      </p:sp>
      <p:sp>
        <p:nvSpPr>
          <p:cNvPr id="17" name="Прямоугольник 16"/>
          <p:cNvSpPr/>
          <p:nvPr/>
        </p:nvSpPr>
        <p:spPr>
          <a:xfrm>
            <a:off x="5827776" y="3236976"/>
            <a:ext cx="616432" cy="192024"/>
          </a:xfrm>
          <a:prstGeom prst="rect">
            <a:avLst/>
          </a:prstGeom>
        </p:spPr>
        <p:txBody>
          <a:bodyPr lIns="0" tIns="0" rIns="0" bIns="0">
            <a:noAutofit/>
          </a:bodyPr>
          <a:lstStyle/>
          <a:p>
            <a:pPr marL="63500" indent="0"/>
            <a:r>
              <a:rPr lang="en-US" sz="1400" dirty="0">
                <a:solidFill>
                  <a:srgbClr val="1A171C"/>
                </a:solidFill>
                <a:latin typeface="Times New Roman"/>
              </a:rPr>
              <a:t>ovary</a:t>
            </a:r>
          </a:p>
        </p:txBody>
      </p:sp>
      <p:sp>
        <p:nvSpPr>
          <p:cNvPr id="18" name="Прямоугольник 17"/>
          <p:cNvSpPr/>
          <p:nvPr/>
        </p:nvSpPr>
        <p:spPr>
          <a:xfrm>
            <a:off x="4971288" y="3992880"/>
            <a:ext cx="1832960" cy="660256"/>
          </a:xfrm>
          <a:prstGeom prst="rect">
            <a:avLst/>
          </a:prstGeom>
        </p:spPr>
        <p:txBody>
          <a:bodyPr lIns="0" tIns="0" rIns="0" bIns="0">
            <a:noAutofit/>
          </a:bodyPr>
          <a:lstStyle/>
          <a:p>
            <a:pPr indent="0" algn="ctr"/>
            <a:r>
              <a:rPr lang="en-US" sz="1400" dirty="0">
                <a:solidFill>
                  <a:srgbClr val="1A171C"/>
                </a:solidFill>
                <a:latin typeface="Times New Roman"/>
              </a:rPr>
              <a:t>(</a:t>
            </a:r>
            <a:r>
              <a:rPr lang="en-US" sz="1400" dirty="0" err="1">
                <a:solidFill>
                  <a:srgbClr val="1A171C"/>
                </a:solidFill>
                <a:latin typeface="Times New Roman"/>
              </a:rPr>
              <a:t>Perianth</a:t>
            </a:r>
            <a:r>
              <a:rPr lang="en-US" sz="1400" dirty="0">
                <a:solidFill>
                  <a:srgbClr val="1A171C"/>
                </a:solidFill>
                <a:latin typeface="Times New Roman"/>
              </a:rPr>
              <a:t> units termed “</a:t>
            </a:r>
            <a:r>
              <a:rPr lang="en-US" sz="1400" dirty="0" err="1">
                <a:solidFill>
                  <a:srgbClr val="1A171C"/>
                </a:solidFill>
                <a:latin typeface="Times New Roman"/>
              </a:rPr>
              <a:t>tepals</a:t>
            </a:r>
            <a:r>
              <a:rPr lang="en-US" sz="1400" dirty="0">
                <a:solidFill>
                  <a:srgbClr val="1A171C"/>
                </a:solidFill>
                <a:latin typeface="Times New Roman"/>
              </a:rPr>
              <a:t>” or </a:t>
            </a:r>
            <a:r>
              <a:rPr lang="en-US" sz="1400" dirty="0" err="1">
                <a:solidFill>
                  <a:srgbClr val="1A171C"/>
                </a:solidFill>
                <a:latin typeface="Times New Roman"/>
              </a:rPr>
              <a:t>perianth</a:t>
            </a:r>
            <a:r>
              <a:rPr lang="en-US" sz="1400" dirty="0">
                <a:solidFill>
                  <a:srgbClr val="1A171C"/>
                </a:solidFill>
                <a:latin typeface="Times New Roman"/>
              </a:rPr>
              <a:t> segments” if similar)</a:t>
            </a:r>
          </a:p>
        </p:txBody>
      </p:sp>
      <p:sp>
        <p:nvSpPr>
          <p:cNvPr id="19" name="Прямоугольник 18"/>
          <p:cNvSpPr/>
          <p:nvPr/>
        </p:nvSpPr>
        <p:spPr>
          <a:xfrm>
            <a:off x="6660232" y="3444241"/>
            <a:ext cx="1296144" cy="704840"/>
          </a:xfrm>
          <a:prstGeom prst="rect">
            <a:avLst/>
          </a:prstGeom>
        </p:spPr>
        <p:txBody>
          <a:bodyPr lIns="0" tIns="0" rIns="0" bIns="0">
            <a:noAutofit/>
          </a:bodyPr>
          <a:lstStyle/>
          <a:p>
            <a:pPr marL="114300" marR="101600" indent="0" algn="just">
              <a:lnSpc>
                <a:spcPts val="1224"/>
              </a:lnSpc>
            </a:pPr>
            <a:r>
              <a:rPr lang="en-US" sz="1400" dirty="0">
                <a:solidFill>
                  <a:srgbClr val="1A171C"/>
                </a:solidFill>
                <a:latin typeface="Times New Roman"/>
              </a:rPr>
              <a:t>(Pistil may consist of one or more </a:t>
            </a:r>
            <a:r>
              <a:rPr lang="en-US" sz="1400" dirty="0" err="1">
                <a:solidFill>
                  <a:srgbClr val="1A171C"/>
                </a:solidFill>
                <a:latin typeface="Times New Roman"/>
              </a:rPr>
              <a:t>carpels</a:t>
            </a:r>
            <a:r>
              <a:rPr lang="en-US" sz="1400" dirty="0">
                <a:solidFill>
                  <a:srgbClr val="1A171C"/>
                </a:solidFill>
                <a:latin typeface="Times New Roman"/>
              </a:rPr>
              <a:t>)</a:t>
            </a:r>
          </a:p>
        </p:txBody>
      </p:sp>
      <p:sp>
        <p:nvSpPr>
          <p:cNvPr id="21" name="TextBox 20"/>
          <p:cNvSpPr txBox="1"/>
          <p:nvPr/>
        </p:nvSpPr>
        <p:spPr>
          <a:xfrm>
            <a:off x="3203848" y="1268761"/>
            <a:ext cx="792088" cy="307777"/>
          </a:xfrm>
          <a:prstGeom prst="rect">
            <a:avLst/>
          </a:prstGeom>
          <a:noFill/>
        </p:spPr>
        <p:txBody>
          <a:bodyPr wrap="square" rtlCol="0">
            <a:spAutoFit/>
          </a:bodyPr>
          <a:lstStyle/>
          <a:p>
            <a:r>
              <a:rPr lang="en-US" sz="1400" dirty="0"/>
              <a:t>pollen</a:t>
            </a:r>
            <a:endParaRPr lang="ru-RU" sz="1400" dirty="0"/>
          </a:p>
        </p:txBody>
      </p:sp>
      <p:sp>
        <p:nvSpPr>
          <p:cNvPr id="22" name="Левая фигурная скобка 21"/>
          <p:cNvSpPr/>
          <p:nvPr/>
        </p:nvSpPr>
        <p:spPr>
          <a:xfrm>
            <a:off x="2195736" y="1844824"/>
            <a:ext cx="216024" cy="6480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Прямоугольник 22"/>
          <p:cNvSpPr/>
          <p:nvPr/>
        </p:nvSpPr>
        <p:spPr>
          <a:xfrm>
            <a:off x="6588227" y="2492897"/>
            <a:ext cx="543739" cy="307777"/>
          </a:xfrm>
          <a:prstGeom prst="rect">
            <a:avLst/>
          </a:prstGeom>
        </p:spPr>
        <p:txBody>
          <a:bodyPr wrap="none">
            <a:spAutoFit/>
          </a:bodyPr>
          <a:lstStyle/>
          <a:p>
            <a:pPr indent="0" algn="just"/>
            <a:r>
              <a:rPr lang="en-US" sz="1400" dirty="0">
                <a:solidFill>
                  <a:srgbClr val="1A171C"/>
                </a:solidFill>
                <a:latin typeface="Times New Roman"/>
              </a:rPr>
              <a:t>pistil</a:t>
            </a:r>
          </a:p>
        </p:txBody>
      </p:sp>
      <p:sp>
        <p:nvSpPr>
          <p:cNvPr id="24" name="TextBox 23"/>
          <p:cNvSpPr txBox="1"/>
          <p:nvPr/>
        </p:nvSpPr>
        <p:spPr>
          <a:xfrm>
            <a:off x="2411760" y="1556793"/>
            <a:ext cx="1224136" cy="307777"/>
          </a:xfrm>
          <a:prstGeom prst="rect">
            <a:avLst/>
          </a:prstGeom>
          <a:noFill/>
        </p:spPr>
        <p:txBody>
          <a:bodyPr wrap="square" rtlCol="0">
            <a:spAutoFit/>
          </a:bodyPr>
          <a:lstStyle/>
          <a:p>
            <a:r>
              <a:rPr lang="en-US" sz="1400" dirty="0"/>
              <a:t>pollen tubes</a:t>
            </a:r>
            <a:endParaRPr lang="ru-RU" sz="1400" dirty="0"/>
          </a:p>
        </p:txBody>
      </p:sp>
      <p:sp>
        <p:nvSpPr>
          <p:cNvPr id="25" name="Левая фигурная скобка 24"/>
          <p:cNvSpPr/>
          <p:nvPr/>
        </p:nvSpPr>
        <p:spPr>
          <a:xfrm>
            <a:off x="2051720" y="3501009"/>
            <a:ext cx="144016" cy="93610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Правая фигурная скобка 25"/>
          <p:cNvSpPr/>
          <p:nvPr/>
        </p:nvSpPr>
        <p:spPr>
          <a:xfrm>
            <a:off x="6372200" y="2060848"/>
            <a:ext cx="72008" cy="151216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Прямоугольник 26"/>
          <p:cNvSpPr/>
          <p:nvPr/>
        </p:nvSpPr>
        <p:spPr>
          <a:xfrm>
            <a:off x="1583160" y="5301208"/>
            <a:ext cx="6661248" cy="461665"/>
          </a:xfrm>
          <a:prstGeom prst="rect">
            <a:avLst/>
          </a:prstGeom>
        </p:spPr>
        <p:txBody>
          <a:bodyPr wrap="square">
            <a:spAutoFit/>
          </a:bodyPr>
          <a:lstStyle/>
          <a:p>
            <a:r>
              <a:rPr lang="en-US" sz="2000" dirty="0"/>
              <a:t>Fig</a:t>
            </a:r>
            <a:r>
              <a:rPr lang="en-US" sz="2400" dirty="0"/>
              <a:t>- </a:t>
            </a:r>
            <a:r>
              <a:rPr lang="en-US" sz="2000" dirty="0"/>
              <a:t>A typical (diagrammatic) flower, illustrating the parts</a:t>
            </a:r>
            <a:r>
              <a:rPr lang="en-US" sz="2400" dirty="0">
                <a:solidFill>
                  <a:schemeClr val="accent1">
                    <a:lumMod val="75000"/>
                  </a:schemeClr>
                </a:solidFill>
              </a:rPr>
              <a:t>.</a:t>
            </a:r>
            <a:endParaRPr lang="ru-RU" sz="2400" dirty="0">
              <a:solidFill>
                <a:schemeClr val="accent1">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1844824"/>
            <a:ext cx="7488832" cy="3416320"/>
          </a:xfrm>
          <a:prstGeom prst="rect">
            <a:avLst/>
          </a:prstGeom>
        </p:spPr>
        <p:txBody>
          <a:bodyPr wrap="square">
            <a:spAutoFit/>
          </a:bodyPr>
          <a:lstStyle/>
          <a:p>
            <a:pPr indent="357188" algn="just"/>
            <a:r>
              <a:rPr lang="en-US" sz="2400" dirty="0"/>
              <a:t>A Floral Formula is a very useful “short-hand” method of recording floral structure. The four whorls of the flower are represented by capital letters: </a:t>
            </a:r>
            <a:r>
              <a:rPr lang="en-US" sz="2400" b="1" dirty="0"/>
              <a:t>K</a:t>
            </a:r>
            <a:r>
              <a:rPr lang="en-US" sz="2400" dirty="0"/>
              <a:t> = calyx or sepals, </a:t>
            </a:r>
            <a:r>
              <a:rPr lang="en-US" sz="2400" b="1" dirty="0"/>
              <a:t>C</a:t>
            </a:r>
            <a:r>
              <a:rPr lang="en-US" sz="2400" dirty="0"/>
              <a:t> = corolla or petal (</a:t>
            </a:r>
            <a:r>
              <a:rPr lang="en-US" sz="2400" b="1" dirty="0"/>
              <a:t>T</a:t>
            </a:r>
            <a:r>
              <a:rPr lang="en-US" sz="2400" dirty="0"/>
              <a:t> = </a:t>
            </a:r>
            <a:r>
              <a:rPr lang="en-US" sz="2400" dirty="0" err="1"/>
              <a:t>perianth</a:t>
            </a:r>
            <a:r>
              <a:rPr lang="en-US" sz="2400" dirty="0"/>
              <a:t>, if </a:t>
            </a:r>
            <a:r>
              <a:rPr lang="en-US" sz="2400" b="1" dirty="0"/>
              <a:t>K </a:t>
            </a:r>
            <a:r>
              <a:rPr lang="en-US" sz="2400" dirty="0"/>
              <a:t>and </a:t>
            </a:r>
            <a:r>
              <a:rPr lang="en-US" sz="2400" b="1" dirty="0"/>
              <a:t>C</a:t>
            </a:r>
            <a:r>
              <a:rPr lang="en-US" sz="2400" dirty="0"/>
              <a:t> are indistinguishable), </a:t>
            </a:r>
            <a:r>
              <a:rPr lang="en-US" sz="2400" b="1" dirty="0"/>
              <a:t>A</a:t>
            </a:r>
            <a:r>
              <a:rPr lang="en-US" sz="2400" dirty="0"/>
              <a:t> = </a:t>
            </a:r>
            <a:r>
              <a:rPr lang="en-US" sz="2400" dirty="0" err="1"/>
              <a:t>androecium</a:t>
            </a:r>
            <a:r>
              <a:rPr lang="en-US" sz="2400" dirty="0"/>
              <a:t> or stamens and </a:t>
            </a:r>
            <a:r>
              <a:rPr lang="en-US" sz="2400" b="1" dirty="0"/>
              <a:t>G</a:t>
            </a:r>
            <a:r>
              <a:rPr lang="en-US" sz="2400" dirty="0"/>
              <a:t> = </a:t>
            </a:r>
            <a:r>
              <a:rPr lang="en-US" sz="2400" dirty="0" err="1"/>
              <a:t>gynoecium</a:t>
            </a:r>
            <a:r>
              <a:rPr lang="en-US" sz="2400" dirty="0"/>
              <a:t> or pistil. A number is placed after and slightly below each of these letters to indicate the number of parts in each whorl. If the parts of any whorl are fused, wholly or partially, the figure is enclosed in brackets. </a:t>
            </a:r>
          </a:p>
        </p:txBody>
      </p:sp>
      <p:sp>
        <p:nvSpPr>
          <p:cNvPr id="5" name="Прямоугольник 4"/>
          <p:cNvSpPr/>
          <p:nvPr/>
        </p:nvSpPr>
        <p:spPr>
          <a:xfrm>
            <a:off x="755576" y="260648"/>
            <a:ext cx="2736304" cy="584775"/>
          </a:xfrm>
          <a:prstGeom prst="rect">
            <a:avLst/>
          </a:prstGeom>
        </p:spPr>
        <p:txBody>
          <a:bodyPr wrap="square">
            <a:spAutoFit/>
          </a:bodyPr>
          <a:lstStyle/>
          <a:p>
            <a:r>
              <a:rPr lang="en-US" sz="3200" b="1" dirty="0" err="1"/>
              <a:t>Introd</a:t>
            </a:r>
            <a:r>
              <a:rPr lang="en-GB" sz="3200" b="1" dirty="0"/>
              <a:t>u</a:t>
            </a:r>
            <a:r>
              <a:rPr lang="en-US" sz="3200" b="1" dirty="0" err="1"/>
              <a:t>ction</a:t>
            </a:r>
            <a:endParaRPr lang="ru-RU"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26FCEF-CF2B-4789-A5E5-372B1A181654}"/>
              </a:ext>
            </a:extLst>
          </p:cNvPr>
          <p:cNvSpPr>
            <a:spLocks noGrp="1"/>
          </p:cNvSpPr>
          <p:nvPr>
            <p:ph idx="1"/>
          </p:nvPr>
        </p:nvSpPr>
        <p:spPr/>
        <p:txBody>
          <a:bodyPr>
            <a:normAutofit fontScale="85000" lnSpcReduction="20000"/>
          </a:bodyPr>
          <a:lstStyle/>
          <a:p>
            <a:pPr marL="0" indent="0" algn="just">
              <a:spcBef>
                <a:spcPts val="0"/>
              </a:spcBef>
              <a:buNone/>
            </a:pPr>
            <a:r>
              <a:rPr lang="en-US" sz="3200" b="1" dirty="0"/>
              <a:t>PERIANTH</a:t>
            </a:r>
            <a:r>
              <a:rPr lang="ru-RU" sz="3200" b="1" dirty="0"/>
              <a:t> </a:t>
            </a:r>
            <a:r>
              <a:rPr lang="en-US" sz="3200" dirty="0"/>
              <a:t>= CALYX + COROLLA</a:t>
            </a:r>
          </a:p>
          <a:p>
            <a:pPr marL="539750" indent="0" algn="just">
              <a:spcBef>
                <a:spcPts val="0"/>
              </a:spcBef>
              <a:buNone/>
            </a:pPr>
            <a:r>
              <a:rPr lang="en-US" sz="3200" b="1" dirty="0"/>
              <a:t>SEPALS </a:t>
            </a:r>
            <a:r>
              <a:rPr lang="en-US" sz="3200" dirty="0"/>
              <a:t>small and green, collectively called the </a:t>
            </a:r>
            <a:r>
              <a:rPr lang="en-US" sz="3200" b="1" dirty="0"/>
              <a:t>CALYX,</a:t>
            </a:r>
            <a:r>
              <a:rPr lang="en-US" sz="3200" dirty="0"/>
              <a:t> </a:t>
            </a:r>
            <a:r>
              <a:rPr lang="ru-RU" sz="3200" dirty="0"/>
              <a:t>    </a:t>
            </a:r>
            <a:r>
              <a:rPr lang="en-US" sz="3200" dirty="0"/>
              <a:t>formula: </a:t>
            </a:r>
            <a:r>
              <a:rPr lang="en-US" sz="3200" b="1" dirty="0"/>
              <a:t>K</a:t>
            </a:r>
          </a:p>
          <a:p>
            <a:pPr marL="539750" indent="0" algn="just">
              <a:spcBef>
                <a:spcPts val="0"/>
              </a:spcBef>
              <a:buNone/>
            </a:pPr>
            <a:r>
              <a:rPr lang="en-US" sz="3200" b="1" dirty="0"/>
              <a:t>PETALS</a:t>
            </a:r>
            <a:r>
              <a:rPr lang="ru-RU" sz="3200" b="1" dirty="0"/>
              <a:t> </a:t>
            </a:r>
            <a:r>
              <a:rPr lang="en-US" sz="3200" dirty="0"/>
              <a:t>often large and showy, collectively called the </a:t>
            </a:r>
            <a:r>
              <a:rPr lang="en-US" sz="3200" b="1" dirty="0"/>
              <a:t>COROLLA</a:t>
            </a:r>
            <a:r>
              <a:rPr lang="en-US" sz="3200" dirty="0"/>
              <a:t>, formula: </a:t>
            </a:r>
            <a:r>
              <a:rPr lang="en-US" sz="3200" b="1" dirty="0"/>
              <a:t>C</a:t>
            </a:r>
          </a:p>
          <a:p>
            <a:pPr marL="539750" indent="0">
              <a:spcBef>
                <a:spcPts val="0"/>
              </a:spcBef>
              <a:buNone/>
            </a:pPr>
            <a:r>
              <a:rPr lang="en-US" sz="3200" b="1" dirty="0"/>
              <a:t>TEPALS</a:t>
            </a:r>
            <a:r>
              <a:rPr lang="ru-RU" sz="3200" b="1" dirty="0"/>
              <a:t> </a:t>
            </a:r>
            <a:r>
              <a:rPr lang="en-US" sz="3200" dirty="0"/>
              <a:t>used when sepals and petals are not distinguishable, they form </a:t>
            </a:r>
            <a:r>
              <a:rPr lang="en-US" sz="3200" b="1" dirty="0"/>
              <a:t>SIMPLE</a:t>
            </a:r>
            <a:r>
              <a:rPr lang="ru-RU" sz="3200" b="1" dirty="0"/>
              <a:t> </a:t>
            </a:r>
            <a:r>
              <a:rPr lang="en-US" sz="3200" b="1" dirty="0"/>
              <a:t>PERIANTH</a:t>
            </a:r>
            <a:r>
              <a:rPr lang="en-US" sz="3200" dirty="0"/>
              <a:t>, formula: </a:t>
            </a:r>
            <a:r>
              <a:rPr lang="en-US" sz="3200" b="1" dirty="0"/>
              <a:t>P</a:t>
            </a:r>
          </a:p>
          <a:p>
            <a:pPr marL="0" indent="0">
              <a:spcBef>
                <a:spcPts val="0"/>
              </a:spcBef>
              <a:buNone/>
            </a:pPr>
            <a:r>
              <a:rPr lang="en-US" sz="3200" b="1" dirty="0"/>
              <a:t>ANDROECIUM</a:t>
            </a:r>
            <a:r>
              <a:rPr lang="ru-RU" sz="3200" b="1" dirty="0"/>
              <a:t> </a:t>
            </a:r>
            <a:r>
              <a:rPr lang="en-US" sz="3200" dirty="0"/>
              <a:t>collective term for stamens: formula: </a:t>
            </a:r>
            <a:r>
              <a:rPr lang="en-US" sz="3200" b="1" dirty="0"/>
              <a:t>A</a:t>
            </a:r>
          </a:p>
          <a:p>
            <a:pPr marL="539750" indent="0">
              <a:spcBef>
                <a:spcPts val="0"/>
              </a:spcBef>
              <a:buNone/>
            </a:pPr>
            <a:r>
              <a:rPr lang="en-US" sz="3200" b="1" dirty="0"/>
              <a:t>STAMEN</a:t>
            </a:r>
            <a:r>
              <a:rPr lang="ru-RU" sz="3200" b="1" dirty="0"/>
              <a:t> </a:t>
            </a:r>
            <a:r>
              <a:rPr lang="en-US" sz="3200" dirty="0"/>
              <a:t>= FILAMENT + ANTHER</a:t>
            </a:r>
          </a:p>
          <a:p>
            <a:pPr marL="539750" indent="0">
              <a:spcBef>
                <a:spcPts val="0"/>
              </a:spcBef>
              <a:buNone/>
            </a:pPr>
            <a:r>
              <a:rPr lang="en-US" sz="3200" b="1" dirty="0"/>
              <a:t>ANTHER</a:t>
            </a:r>
            <a:r>
              <a:rPr lang="ru-RU" sz="3200" b="1" dirty="0"/>
              <a:t> </a:t>
            </a:r>
            <a:r>
              <a:rPr lang="en-US" sz="3200" dirty="0"/>
              <a:t>structure containing pollen grains</a:t>
            </a:r>
          </a:p>
          <a:p>
            <a:pPr marL="539750" indent="0">
              <a:spcBef>
                <a:spcPts val="0"/>
              </a:spcBef>
              <a:buNone/>
            </a:pPr>
            <a:r>
              <a:rPr lang="en-US" sz="3200" b="1" dirty="0"/>
              <a:t>FILAMENT</a:t>
            </a:r>
            <a:r>
              <a:rPr lang="ru-RU" sz="3200" b="1" dirty="0"/>
              <a:t> </a:t>
            </a:r>
            <a:r>
              <a:rPr lang="en-US" sz="3200" dirty="0"/>
              <a:t>structure connecting anther to receptacle</a:t>
            </a:r>
            <a:endParaRPr lang="ru-RU" sz="3200" dirty="0"/>
          </a:p>
          <a:p>
            <a:endParaRPr lang="ru-KZ" dirty="0"/>
          </a:p>
        </p:txBody>
      </p:sp>
    </p:spTree>
    <p:extLst>
      <p:ext uri="{BB962C8B-B14F-4D97-AF65-F5344CB8AC3E}">
        <p14:creationId xmlns:p14="http://schemas.microsoft.com/office/powerpoint/2010/main" val="627631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92695"/>
            <a:ext cx="5112568" cy="5262979"/>
          </a:xfrm>
          <a:prstGeom prst="rect">
            <a:avLst/>
          </a:prstGeom>
        </p:spPr>
        <p:txBody>
          <a:bodyPr wrap="square">
            <a:spAutoFit/>
          </a:bodyPr>
          <a:lstStyle/>
          <a:p>
            <a:pPr indent="357188" algn="just"/>
            <a:r>
              <a:rPr lang="en-US" sz="2400" b="0" i="0" dirty="0">
                <a:solidFill>
                  <a:srgbClr val="1A1A1A"/>
                </a:solidFill>
                <a:effectLst/>
                <a:latin typeface="+mj-lt"/>
              </a:rPr>
              <a:t>Ovary position is a useful feature in </a:t>
            </a:r>
            <a:r>
              <a:rPr lang="en-US" sz="2400" b="0" i="0" u="none" strike="noStrike" dirty="0">
                <a:effectLst/>
                <a:latin typeface="+mj-lt"/>
              </a:rPr>
              <a:t>classification</a:t>
            </a:r>
            <a:r>
              <a:rPr lang="en-US" sz="2400" b="0" i="0" dirty="0">
                <a:solidFill>
                  <a:srgbClr val="1A1A1A"/>
                </a:solidFill>
                <a:effectLst/>
                <a:latin typeface="+mj-lt"/>
              </a:rPr>
              <a:t>. An ovary attached above other floral parts is termed </a:t>
            </a:r>
            <a:r>
              <a:rPr lang="en-US" sz="2400" b="1" i="0" dirty="0">
                <a:solidFill>
                  <a:srgbClr val="1A1A1A"/>
                </a:solidFill>
                <a:effectLst/>
                <a:latin typeface="+mj-lt"/>
              </a:rPr>
              <a:t>superior; </a:t>
            </a:r>
            <a:r>
              <a:rPr lang="en-US" sz="2400" b="0" i="0" dirty="0">
                <a:solidFill>
                  <a:srgbClr val="1A1A1A"/>
                </a:solidFill>
                <a:effectLst/>
                <a:latin typeface="+mj-lt"/>
              </a:rPr>
              <a:t>when it lies below the attachment of other floral parts, it is </a:t>
            </a:r>
            <a:r>
              <a:rPr lang="en-US" sz="2400" b="1" i="0" dirty="0">
                <a:solidFill>
                  <a:srgbClr val="1A1A1A"/>
                </a:solidFill>
                <a:effectLst/>
                <a:latin typeface="+mj-lt"/>
              </a:rPr>
              <a:t>inferior.</a:t>
            </a:r>
          </a:p>
          <a:p>
            <a:pPr indent="357188" algn="just"/>
            <a:r>
              <a:rPr lang="en-US" sz="2400" dirty="0"/>
              <a:t>If the flower is </a:t>
            </a:r>
            <a:r>
              <a:rPr lang="en-US" sz="2400" b="1" dirty="0"/>
              <a:t>regular or actinomorphic </a:t>
            </a:r>
            <a:r>
              <a:rPr lang="en-US" sz="2400" dirty="0"/>
              <a:t>(i.e. has several planes of symmetry) the formula is prefixed with the sign * ; if irregular or </a:t>
            </a:r>
            <a:r>
              <a:rPr lang="en-US" sz="2400" dirty="0" err="1"/>
              <a:t>zygomorphic</a:t>
            </a:r>
            <a:r>
              <a:rPr lang="en-US" sz="2400" dirty="0"/>
              <a:t> (i.e. has only one plane of symmetry) the formula is prefixed by ↑ . Bisexual flowers have the </a:t>
            </a:r>
            <a:r>
              <a:rPr lang="ru-RU" sz="2400" dirty="0"/>
              <a:t>♂</a:t>
            </a:r>
            <a:r>
              <a:rPr lang="en-US" sz="2400" dirty="0"/>
              <a:t> and </a:t>
            </a:r>
            <a:r>
              <a:rPr lang="ru-RU" sz="2400" dirty="0"/>
              <a:t>♀</a:t>
            </a:r>
            <a:r>
              <a:rPr lang="en-US" sz="2400" dirty="0"/>
              <a:t> signs combined.</a:t>
            </a:r>
            <a:endParaRPr lang="ru-RU" sz="2400" dirty="0"/>
          </a:p>
        </p:txBody>
      </p:sp>
      <p:pic>
        <p:nvPicPr>
          <p:cNvPr id="1030" name="Picture 6" descr="Шаг 1 – Лекция 6. Морфология органов цветковых (отдел Покрытосеменные). –  Stepik">
            <a:extLst>
              <a:ext uri="{FF2B5EF4-FFF2-40B4-BE49-F238E27FC236}">
                <a16:creationId xmlns:a16="http://schemas.microsoft.com/office/drawing/2014/main" id="{970CD959-D8FB-46E4-A3F9-35DFA21BBE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42" r="44887" b="17009"/>
          <a:stretch/>
        </p:blipFill>
        <p:spPr bwMode="auto">
          <a:xfrm>
            <a:off x="5436096" y="1916832"/>
            <a:ext cx="3384376"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4259</TotalTime>
  <Words>3403</Words>
  <Application>Microsoft Office PowerPoint</Application>
  <PresentationFormat>Экран (4:3)</PresentationFormat>
  <Paragraphs>292</Paragraphs>
  <Slides>56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56</vt:i4>
      </vt:variant>
    </vt:vector>
  </HeadingPairs>
  <TitlesOfParts>
    <vt:vector size="65" baseType="lpstr">
      <vt:lpstr>Aharoni</vt:lpstr>
      <vt:lpstr>Arial</vt:lpstr>
      <vt:lpstr>Calibri</vt:lpstr>
      <vt:lpstr>Open Sans</vt:lpstr>
      <vt:lpstr>Proxima Nova</vt:lpstr>
      <vt:lpstr>PTSerif-Bold</vt:lpstr>
      <vt:lpstr>PTSerif-Regular</vt:lpstr>
      <vt:lpstr>Times New Roman</vt:lpstr>
      <vt:lpstr>Тема Office</vt:lpstr>
      <vt:lpstr>Laboratory work 9 The morphological structure of the flower</vt:lpstr>
      <vt:lpstr>Flowering Plants</vt:lpstr>
      <vt:lpstr>FLOWER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Pollination</vt:lpstr>
      <vt:lpstr>Презентация PowerPoint</vt:lpstr>
      <vt:lpstr>Презентация PowerPoint</vt:lpstr>
      <vt:lpstr>Презентация PowerPoint</vt:lpstr>
      <vt:lpstr>Double fertilization</vt:lpstr>
      <vt:lpstr>Презентация PowerPoint</vt:lpstr>
      <vt:lpstr>The process of double fertilization in flowering plants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Class Magnoliopsida      Subclasses Rosidea           Order Rosales                 Family Rosaceae           Order Fabales                  Family Leguminosae (Fabaceae) </vt:lpstr>
      <vt:lpstr>Презентация PowerPoint</vt:lpstr>
      <vt:lpstr>Презентация PowerPoint</vt:lpstr>
      <vt:lpstr>Characters of Rosaceae: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Characteristics of the Family Fabaceae: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Dicotyledoneae</dc:title>
  <dc:creator>ADM</dc:creator>
  <cp:lastModifiedBy>Алена Запарина</cp:lastModifiedBy>
  <cp:revision>437</cp:revision>
  <dcterms:created xsi:type="dcterms:W3CDTF">2018-10-14T18:04:39Z</dcterms:created>
  <dcterms:modified xsi:type="dcterms:W3CDTF">2024-04-08T18:35:54Z</dcterms:modified>
</cp:coreProperties>
</file>